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 id="2147483675" r:id="rId7"/>
  </p:sldMasterIdLst>
  <p:notesMasterIdLst>
    <p:notesMasterId r:id="rId35"/>
  </p:notesMasterIdLst>
  <p:handoutMasterIdLst>
    <p:handoutMasterId r:id="rId36"/>
  </p:handoutMasterIdLst>
  <p:sldIdLst>
    <p:sldId id="261" r:id="rId8"/>
    <p:sldId id="293" r:id="rId9"/>
    <p:sldId id="294" r:id="rId10"/>
    <p:sldId id="309" r:id="rId11"/>
    <p:sldId id="273" r:id="rId12"/>
    <p:sldId id="265" r:id="rId13"/>
    <p:sldId id="316" r:id="rId14"/>
    <p:sldId id="310" r:id="rId15"/>
    <p:sldId id="311" r:id="rId16"/>
    <p:sldId id="264" r:id="rId17"/>
    <p:sldId id="312" r:id="rId18"/>
    <p:sldId id="283" r:id="rId19"/>
    <p:sldId id="268" r:id="rId20"/>
    <p:sldId id="300" r:id="rId21"/>
    <p:sldId id="270" r:id="rId22"/>
    <p:sldId id="317" r:id="rId23"/>
    <p:sldId id="305" r:id="rId24"/>
    <p:sldId id="306" r:id="rId25"/>
    <p:sldId id="301" r:id="rId26"/>
    <p:sldId id="302" r:id="rId27"/>
    <p:sldId id="303" r:id="rId28"/>
    <p:sldId id="304" r:id="rId29"/>
    <p:sldId id="307" r:id="rId30"/>
    <p:sldId id="299" r:id="rId31"/>
    <p:sldId id="308" r:id="rId32"/>
    <p:sldId id="276" r:id="rId33"/>
    <p:sldId id="274" r:id="rId34"/>
  </p:sldIdLst>
  <p:sldSz cx="9144000" cy="6858000" type="screen4x3"/>
  <p:notesSz cx="9283700" cy="6985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1774" autoAdjust="0"/>
  </p:normalViewPr>
  <p:slideViewPr>
    <p:cSldViewPr snapToGrid="0" snapToObjects="1">
      <p:cViewPr varScale="1">
        <p:scale>
          <a:sx n="78" d="100"/>
          <a:sy n="78" d="100"/>
        </p:scale>
        <p:origin x="763"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876150-D2A2-44C9-BF87-2C0D37796F29}" type="doc">
      <dgm:prSet loTypeId="urn:microsoft.com/office/officeart/2005/8/layout/hList1" loCatId="list" qsTypeId="urn:microsoft.com/office/officeart/2005/8/quickstyle/simple2" qsCatId="simple" csTypeId="urn:microsoft.com/office/officeart/2005/8/colors/accent3_2" csCatId="accent3" phldr="1"/>
      <dgm:spPr/>
      <dgm:t>
        <a:bodyPr/>
        <a:lstStyle/>
        <a:p>
          <a:endParaRPr lang="en-US"/>
        </a:p>
      </dgm:t>
    </dgm:pt>
    <dgm:pt modelId="{D8FE3252-FC80-4A93-82F9-86524A9EA911}">
      <dgm:prSet/>
      <dgm:spPr>
        <a:solidFill>
          <a:schemeClr val="tx2"/>
        </a:solidFill>
        <a:ln>
          <a:solidFill>
            <a:schemeClr val="tx2"/>
          </a:solidFill>
        </a:ln>
      </dgm:spPr>
      <dgm:t>
        <a:bodyPr/>
        <a:lstStyle/>
        <a:p>
          <a:r>
            <a:rPr lang="en-US" dirty="0"/>
            <a:t>Members</a:t>
          </a:r>
        </a:p>
      </dgm:t>
    </dgm:pt>
    <dgm:pt modelId="{131081B4-FD62-487F-A978-6598BA2D554C}" type="parTrans" cxnId="{05E9A45A-7862-4C35-A0AC-A97D66E1679F}">
      <dgm:prSet/>
      <dgm:spPr/>
      <dgm:t>
        <a:bodyPr/>
        <a:lstStyle/>
        <a:p>
          <a:endParaRPr lang="en-US"/>
        </a:p>
      </dgm:t>
    </dgm:pt>
    <dgm:pt modelId="{A7E5698C-ECB2-4F13-9CA0-FBE9A251A5AF}" type="sibTrans" cxnId="{05E9A45A-7862-4C35-A0AC-A97D66E1679F}">
      <dgm:prSet/>
      <dgm:spPr/>
      <dgm:t>
        <a:bodyPr/>
        <a:lstStyle/>
        <a:p>
          <a:endParaRPr lang="en-US"/>
        </a:p>
      </dgm:t>
    </dgm:pt>
    <dgm:pt modelId="{8E457F4F-916D-47CC-A672-AD4DD4AD725E}">
      <dgm:prSet>
        <dgm:style>
          <a:lnRef idx="2">
            <a:schemeClr val="accent1"/>
          </a:lnRef>
          <a:fillRef idx="1">
            <a:schemeClr val="lt1"/>
          </a:fillRef>
          <a:effectRef idx="0">
            <a:schemeClr val="accent1"/>
          </a:effectRef>
          <a:fontRef idx="minor">
            <a:schemeClr val="dk1"/>
          </a:fontRef>
        </dgm:style>
      </dgm:prSet>
      <dgm:spPr/>
      <dgm:t>
        <a:bodyPr/>
        <a:lstStyle/>
        <a:p>
          <a:r>
            <a:rPr lang="en-US" dirty="0"/>
            <a:t>NCDOT TPD</a:t>
          </a:r>
        </a:p>
      </dgm:t>
    </dgm:pt>
    <dgm:pt modelId="{8A47D930-4764-4E25-9F84-0DA21A41A9F4}" type="parTrans" cxnId="{384AC272-CA34-439F-A656-29FFB4F7C0A1}">
      <dgm:prSet/>
      <dgm:spPr/>
      <dgm:t>
        <a:bodyPr/>
        <a:lstStyle/>
        <a:p>
          <a:endParaRPr lang="en-US"/>
        </a:p>
      </dgm:t>
    </dgm:pt>
    <dgm:pt modelId="{5199C937-20F9-4F8F-82C8-85F91E03E0CF}" type="sibTrans" cxnId="{384AC272-CA34-439F-A656-29FFB4F7C0A1}">
      <dgm:prSet/>
      <dgm:spPr/>
      <dgm:t>
        <a:bodyPr/>
        <a:lstStyle/>
        <a:p>
          <a:endParaRPr lang="en-US"/>
        </a:p>
      </dgm:t>
    </dgm:pt>
    <dgm:pt modelId="{5C6B790C-0321-47B4-9288-5944A3E147A8}">
      <dgm:prSet>
        <dgm:style>
          <a:lnRef idx="2">
            <a:schemeClr val="accent1"/>
          </a:lnRef>
          <a:fillRef idx="1">
            <a:schemeClr val="lt1"/>
          </a:fillRef>
          <a:effectRef idx="0">
            <a:schemeClr val="accent1"/>
          </a:effectRef>
          <a:fontRef idx="minor">
            <a:schemeClr val="dk1"/>
          </a:fontRef>
        </dgm:style>
      </dgm:prSet>
      <dgm:spPr/>
      <dgm:t>
        <a:bodyPr/>
        <a:lstStyle/>
        <a:p>
          <a:r>
            <a:rPr lang="en-US" dirty="0"/>
            <a:t>Division 7 Staff</a:t>
          </a:r>
        </a:p>
      </dgm:t>
    </dgm:pt>
    <dgm:pt modelId="{EEB0FD57-969A-40C9-8BEA-1F3CD01EE569}" type="parTrans" cxnId="{57D31602-7E44-4524-9C66-0025F538AE96}">
      <dgm:prSet/>
      <dgm:spPr/>
      <dgm:t>
        <a:bodyPr/>
        <a:lstStyle/>
        <a:p>
          <a:endParaRPr lang="en-US"/>
        </a:p>
      </dgm:t>
    </dgm:pt>
    <dgm:pt modelId="{2CC583A9-29FD-4584-A3EB-CF8C7DF60840}" type="sibTrans" cxnId="{57D31602-7E44-4524-9C66-0025F538AE96}">
      <dgm:prSet/>
      <dgm:spPr/>
      <dgm:t>
        <a:bodyPr/>
        <a:lstStyle/>
        <a:p>
          <a:endParaRPr lang="en-US"/>
        </a:p>
      </dgm:t>
    </dgm:pt>
    <dgm:pt modelId="{F87E090C-64FF-4500-8240-C260F9195333}">
      <dgm:prSet>
        <dgm:style>
          <a:lnRef idx="2">
            <a:schemeClr val="accent1"/>
          </a:lnRef>
          <a:fillRef idx="1">
            <a:schemeClr val="lt1"/>
          </a:fillRef>
          <a:effectRef idx="0">
            <a:schemeClr val="accent1"/>
          </a:effectRef>
          <a:fontRef idx="minor">
            <a:schemeClr val="dk1"/>
          </a:fontRef>
        </dgm:style>
      </dgm:prSet>
      <dgm:spPr/>
      <dgm:t>
        <a:bodyPr/>
        <a:lstStyle/>
        <a:p>
          <a:r>
            <a:rPr lang="en-US" dirty="0"/>
            <a:t>Piedmont Triad RPO</a:t>
          </a:r>
        </a:p>
      </dgm:t>
    </dgm:pt>
    <dgm:pt modelId="{3297A92E-A146-4291-8647-0E1E35EE3C9D}" type="parTrans" cxnId="{4D227719-D94F-47A1-96AA-228CC2BA917D}">
      <dgm:prSet/>
      <dgm:spPr/>
      <dgm:t>
        <a:bodyPr/>
        <a:lstStyle/>
        <a:p>
          <a:endParaRPr lang="en-US"/>
        </a:p>
      </dgm:t>
    </dgm:pt>
    <dgm:pt modelId="{364CE2EB-E153-42B3-8302-923572EAD704}" type="sibTrans" cxnId="{4D227719-D94F-47A1-96AA-228CC2BA917D}">
      <dgm:prSet/>
      <dgm:spPr/>
      <dgm:t>
        <a:bodyPr/>
        <a:lstStyle/>
        <a:p>
          <a:endParaRPr lang="en-US"/>
        </a:p>
      </dgm:t>
    </dgm:pt>
    <dgm:pt modelId="{7292E312-CBD0-4FC6-AC6E-30E93B719378}">
      <dgm:prSet>
        <dgm:style>
          <a:lnRef idx="2">
            <a:schemeClr val="accent1"/>
          </a:lnRef>
          <a:fillRef idx="1">
            <a:schemeClr val="lt1"/>
          </a:fillRef>
          <a:effectRef idx="0">
            <a:schemeClr val="accent1"/>
          </a:effectRef>
          <a:fontRef idx="minor">
            <a:schemeClr val="dk1"/>
          </a:fontRef>
        </dgm:style>
      </dgm:prSet>
      <dgm:spPr/>
      <dgm:t>
        <a:bodyPr/>
        <a:lstStyle/>
        <a:p>
          <a:r>
            <a:rPr lang="en-US" dirty="0"/>
            <a:t>Local Stakeholders </a:t>
          </a:r>
        </a:p>
      </dgm:t>
    </dgm:pt>
    <dgm:pt modelId="{4E1439E3-681D-4589-8F54-16EB91BE9987}" type="parTrans" cxnId="{C6A2303D-4866-447E-A7BE-748376F8A891}">
      <dgm:prSet/>
      <dgm:spPr/>
      <dgm:t>
        <a:bodyPr/>
        <a:lstStyle/>
        <a:p>
          <a:endParaRPr lang="en-US"/>
        </a:p>
      </dgm:t>
    </dgm:pt>
    <dgm:pt modelId="{D8E71E51-8EF1-4080-B253-51A4AB08CE35}" type="sibTrans" cxnId="{C6A2303D-4866-447E-A7BE-748376F8A891}">
      <dgm:prSet/>
      <dgm:spPr/>
      <dgm:t>
        <a:bodyPr/>
        <a:lstStyle/>
        <a:p>
          <a:endParaRPr lang="en-US"/>
        </a:p>
      </dgm:t>
    </dgm:pt>
    <dgm:pt modelId="{223B3329-E88C-4BA8-BB53-4E2FF9DE4F52}">
      <dgm:prSet>
        <dgm:style>
          <a:lnRef idx="2">
            <a:schemeClr val="accent1"/>
          </a:lnRef>
          <a:fillRef idx="1">
            <a:schemeClr val="lt1"/>
          </a:fillRef>
          <a:effectRef idx="0">
            <a:schemeClr val="accent1"/>
          </a:effectRef>
          <a:fontRef idx="minor">
            <a:schemeClr val="dk1"/>
          </a:fontRef>
        </dgm:style>
      </dgm:prSet>
      <dgm:spPr/>
      <dgm:t>
        <a:bodyPr/>
        <a:lstStyle/>
        <a:p>
          <a:r>
            <a:rPr lang="en-US" dirty="0"/>
            <a:t>County</a:t>
          </a:r>
        </a:p>
      </dgm:t>
    </dgm:pt>
    <dgm:pt modelId="{4589C04D-392F-419B-9376-04B568BC2304}" type="parTrans" cxnId="{0DF8D2A4-CC68-4A3F-820D-87443A7A2A2B}">
      <dgm:prSet/>
      <dgm:spPr/>
      <dgm:t>
        <a:bodyPr/>
        <a:lstStyle/>
        <a:p>
          <a:endParaRPr lang="en-US"/>
        </a:p>
      </dgm:t>
    </dgm:pt>
    <dgm:pt modelId="{3AAAF70C-F18E-4059-B7D5-65ED30594C40}" type="sibTrans" cxnId="{0DF8D2A4-CC68-4A3F-820D-87443A7A2A2B}">
      <dgm:prSet/>
      <dgm:spPr/>
      <dgm:t>
        <a:bodyPr/>
        <a:lstStyle/>
        <a:p>
          <a:endParaRPr lang="en-US"/>
        </a:p>
      </dgm:t>
    </dgm:pt>
    <dgm:pt modelId="{9A0078F1-0E80-402D-8A63-3EF6A6347F5B}">
      <dgm:prSet>
        <dgm:style>
          <a:lnRef idx="2">
            <a:schemeClr val="accent1"/>
          </a:lnRef>
          <a:fillRef idx="1">
            <a:schemeClr val="lt1"/>
          </a:fillRef>
          <a:effectRef idx="0">
            <a:schemeClr val="accent1"/>
          </a:effectRef>
          <a:fontRef idx="minor">
            <a:schemeClr val="dk1"/>
          </a:fontRef>
        </dgm:style>
      </dgm:prSet>
      <dgm:spPr/>
      <dgm:t>
        <a:bodyPr/>
        <a:lstStyle/>
        <a:p>
          <a:r>
            <a:rPr lang="en-US" dirty="0"/>
            <a:t>Municipalities </a:t>
          </a:r>
        </a:p>
      </dgm:t>
    </dgm:pt>
    <dgm:pt modelId="{A8E8C88B-D503-4924-9667-94F9D25F24D5}" type="parTrans" cxnId="{30953058-12BD-493C-869A-2B4D4B1FA725}">
      <dgm:prSet/>
      <dgm:spPr/>
      <dgm:t>
        <a:bodyPr/>
        <a:lstStyle/>
        <a:p>
          <a:endParaRPr lang="en-US"/>
        </a:p>
      </dgm:t>
    </dgm:pt>
    <dgm:pt modelId="{7ABDA409-C088-4E3F-90AA-90ECD3356EC1}" type="sibTrans" cxnId="{30953058-12BD-493C-869A-2B4D4B1FA725}">
      <dgm:prSet/>
      <dgm:spPr/>
      <dgm:t>
        <a:bodyPr/>
        <a:lstStyle/>
        <a:p>
          <a:endParaRPr lang="en-US"/>
        </a:p>
      </dgm:t>
    </dgm:pt>
    <dgm:pt modelId="{5B004894-3A58-43AE-91E6-3B8048285738}">
      <dgm:prSet>
        <dgm:style>
          <a:lnRef idx="2">
            <a:schemeClr val="accent1"/>
          </a:lnRef>
          <a:fillRef idx="1">
            <a:schemeClr val="lt1"/>
          </a:fillRef>
          <a:effectRef idx="0">
            <a:schemeClr val="accent1"/>
          </a:effectRef>
          <a:fontRef idx="minor">
            <a:schemeClr val="dk1"/>
          </a:fontRef>
        </dgm:style>
      </dgm:prSet>
      <dgm:spPr/>
      <dgm:t>
        <a:bodyPr/>
        <a:lstStyle/>
        <a:p>
          <a:r>
            <a:rPr lang="en-US" dirty="0"/>
            <a:t>Economic development</a:t>
          </a:r>
        </a:p>
      </dgm:t>
    </dgm:pt>
    <dgm:pt modelId="{9D714539-6FF6-450C-AE01-6B2FE55A71EC}" type="parTrans" cxnId="{4A70D43A-0255-4756-89A0-964E9B1E82C8}">
      <dgm:prSet/>
      <dgm:spPr/>
      <dgm:t>
        <a:bodyPr/>
        <a:lstStyle/>
        <a:p>
          <a:endParaRPr lang="en-US"/>
        </a:p>
      </dgm:t>
    </dgm:pt>
    <dgm:pt modelId="{FCB5D6E4-5BA5-42E7-8889-92AD6CEEB2CA}" type="sibTrans" cxnId="{4A70D43A-0255-4756-89A0-964E9B1E82C8}">
      <dgm:prSet/>
      <dgm:spPr/>
      <dgm:t>
        <a:bodyPr/>
        <a:lstStyle/>
        <a:p>
          <a:endParaRPr lang="en-US"/>
        </a:p>
      </dgm:t>
    </dgm:pt>
    <dgm:pt modelId="{EC2527A2-5F19-49F9-B256-07BD36090B36}">
      <dgm:prSet>
        <dgm:style>
          <a:lnRef idx="2">
            <a:schemeClr val="accent1"/>
          </a:lnRef>
          <a:fillRef idx="1">
            <a:schemeClr val="lt1"/>
          </a:fillRef>
          <a:effectRef idx="0">
            <a:schemeClr val="accent1"/>
          </a:effectRef>
          <a:fontRef idx="minor">
            <a:schemeClr val="dk1"/>
          </a:fontRef>
        </dgm:style>
      </dgm:prSet>
      <dgm:spPr/>
      <dgm:t>
        <a:bodyPr/>
        <a:lstStyle/>
        <a:p>
          <a:r>
            <a:rPr lang="en-US" dirty="0"/>
            <a:t>Multi-modal reps</a:t>
          </a:r>
        </a:p>
      </dgm:t>
    </dgm:pt>
    <dgm:pt modelId="{ED0B0FDC-15AA-44C9-AC8C-BE945446CC0B}" type="parTrans" cxnId="{459AA6B1-5C79-4CCE-ACCA-85BC832EC8DE}">
      <dgm:prSet/>
      <dgm:spPr/>
      <dgm:t>
        <a:bodyPr/>
        <a:lstStyle/>
        <a:p>
          <a:endParaRPr lang="en-US"/>
        </a:p>
      </dgm:t>
    </dgm:pt>
    <dgm:pt modelId="{3B86DB4C-99B3-4826-9776-0136522105CE}" type="sibTrans" cxnId="{459AA6B1-5C79-4CCE-ACCA-85BC832EC8DE}">
      <dgm:prSet/>
      <dgm:spPr/>
      <dgm:t>
        <a:bodyPr/>
        <a:lstStyle/>
        <a:p>
          <a:endParaRPr lang="en-US"/>
        </a:p>
      </dgm:t>
    </dgm:pt>
    <dgm:pt modelId="{D7C17172-FAF0-4584-BE24-F65FA76F92AD}">
      <dgm:prSet>
        <dgm:style>
          <a:lnRef idx="2">
            <a:schemeClr val="accent1"/>
          </a:lnRef>
          <a:fillRef idx="1">
            <a:schemeClr val="lt1"/>
          </a:fillRef>
          <a:effectRef idx="0">
            <a:schemeClr val="accent1"/>
          </a:effectRef>
          <a:fontRef idx="minor">
            <a:schemeClr val="dk1"/>
          </a:fontRef>
        </dgm:style>
      </dgm:prSet>
      <dgm:spPr/>
      <dgm:t>
        <a:bodyPr/>
        <a:lstStyle/>
        <a:p>
          <a:r>
            <a:rPr lang="en-US" dirty="0"/>
            <a:t>Agricultural/environmental interests</a:t>
          </a:r>
        </a:p>
      </dgm:t>
    </dgm:pt>
    <dgm:pt modelId="{C0BB2F93-8997-4D94-BBD0-068A938131DA}" type="parTrans" cxnId="{97612C92-8582-4D23-976A-734CD8BAE5FF}">
      <dgm:prSet/>
      <dgm:spPr/>
      <dgm:t>
        <a:bodyPr/>
        <a:lstStyle/>
        <a:p>
          <a:endParaRPr lang="en-US"/>
        </a:p>
      </dgm:t>
    </dgm:pt>
    <dgm:pt modelId="{5367C724-9973-4C2B-9C6A-FF7EEBE623D7}" type="sibTrans" cxnId="{97612C92-8582-4D23-976A-734CD8BAE5FF}">
      <dgm:prSet/>
      <dgm:spPr/>
      <dgm:t>
        <a:bodyPr/>
        <a:lstStyle/>
        <a:p>
          <a:endParaRPr lang="en-US"/>
        </a:p>
      </dgm:t>
    </dgm:pt>
    <dgm:pt modelId="{5CBEC10B-11DC-4C90-A88E-2B89154F1663}">
      <dgm:prSet>
        <dgm:style>
          <a:lnRef idx="2">
            <a:schemeClr val="accent1"/>
          </a:lnRef>
          <a:fillRef idx="1">
            <a:schemeClr val="lt1"/>
          </a:fillRef>
          <a:effectRef idx="0">
            <a:schemeClr val="accent1"/>
          </a:effectRef>
          <a:fontRef idx="minor">
            <a:schemeClr val="dk1"/>
          </a:fontRef>
        </dgm:style>
      </dgm:prSet>
      <dgm:spPr/>
      <dgm:t>
        <a:bodyPr/>
        <a:lstStyle/>
        <a:p>
          <a:r>
            <a:rPr lang="en-US" dirty="0"/>
            <a:t>Schools</a:t>
          </a:r>
        </a:p>
      </dgm:t>
    </dgm:pt>
    <dgm:pt modelId="{9D557E40-ACB0-4F9E-B175-DA894DE21E79}" type="parTrans" cxnId="{DEC04F56-2846-4F6B-BCEA-E612FE53E58F}">
      <dgm:prSet/>
      <dgm:spPr/>
      <dgm:t>
        <a:bodyPr/>
        <a:lstStyle/>
        <a:p>
          <a:endParaRPr lang="en-US"/>
        </a:p>
      </dgm:t>
    </dgm:pt>
    <dgm:pt modelId="{0D2A3A97-AD73-43C0-92FC-865C43F37A30}" type="sibTrans" cxnId="{DEC04F56-2846-4F6B-BCEA-E612FE53E58F}">
      <dgm:prSet/>
      <dgm:spPr/>
      <dgm:t>
        <a:bodyPr/>
        <a:lstStyle/>
        <a:p>
          <a:endParaRPr lang="en-US"/>
        </a:p>
      </dgm:t>
    </dgm:pt>
    <dgm:pt modelId="{40A2BA61-16DB-447D-B94C-BA627FADD64D}">
      <dgm:prSet>
        <dgm:style>
          <a:lnRef idx="2">
            <a:schemeClr val="accent1"/>
          </a:lnRef>
          <a:fillRef idx="1">
            <a:schemeClr val="lt1"/>
          </a:fillRef>
          <a:effectRef idx="0">
            <a:schemeClr val="accent1"/>
          </a:effectRef>
          <a:fontRef idx="minor">
            <a:schemeClr val="dk1"/>
          </a:fontRef>
        </dgm:style>
      </dgm:prSet>
      <dgm:spPr/>
      <dgm:t>
        <a:bodyPr/>
        <a:lstStyle/>
        <a:p>
          <a:r>
            <a:rPr lang="en-US" dirty="0"/>
            <a:t>Medical Centers</a:t>
          </a:r>
        </a:p>
      </dgm:t>
    </dgm:pt>
    <dgm:pt modelId="{D9F0BED0-E1EB-4621-A479-305A7DA2B5F7}" type="parTrans" cxnId="{DFFE8726-F271-4A79-9176-75F76CBDBBBF}">
      <dgm:prSet/>
      <dgm:spPr/>
      <dgm:t>
        <a:bodyPr/>
        <a:lstStyle/>
        <a:p>
          <a:endParaRPr lang="en-US"/>
        </a:p>
      </dgm:t>
    </dgm:pt>
    <dgm:pt modelId="{C7504768-C1E1-43B5-9D45-D631334FFA48}" type="sibTrans" cxnId="{DFFE8726-F271-4A79-9176-75F76CBDBBBF}">
      <dgm:prSet/>
      <dgm:spPr/>
      <dgm:t>
        <a:bodyPr/>
        <a:lstStyle/>
        <a:p>
          <a:endParaRPr lang="en-US"/>
        </a:p>
      </dgm:t>
    </dgm:pt>
    <dgm:pt modelId="{6F55B288-E3E5-45D2-9070-1CAFEF8AF9C3}">
      <dgm:prSet/>
      <dgm:spPr>
        <a:solidFill>
          <a:schemeClr val="tx2"/>
        </a:solidFill>
        <a:ln>
          <a:solidFill>
            <a:schemeClr val="tx2"/>
          </a:solidFill>
        </a:ln>
      </dgm:spPr>
      <dgm:t>
        <a:bodyPr/>
        <a:lstStyle/>
        <a:p>
          <a:r>
            <a:rPr lang="en-US" b="0" i="0" baseline="0"/>
            <a:t>Roles</a:t>
          </a:r>
          <a:endParaRPr lang="en-US"/>
        </a:p>
      </dgm:t>
    </dgm:pt>
    <dgm:pt modelId="{429FE96A-B7F7-47F0-9DFC-EEAC5B5BB800}" type="parTrans" cxnId="{ABFB347F-767E-4E7B-A529-768CB08DB264}">
      <dgm:prSet/>
      <dgm:spPr/>
      <dgm:t>
        <a:bodyPr/>
        <a:lstStyle/>
        <a:p>
          <a:endParaRPr lang="en-US"/>
        </a:p>
      </dgm:t>
    </dgm:pt>
    <dgm:pt modelId="{AFC1C245-70C4-476B-B18C-5804A0503E37}" type="sibTrans" cxnId="{ABFB347F-767E-4E7B-A529-768CB08DB264}">
      <dgm:prSet/>
      <dgm:spPr/>
      <dgm:t>
        <a:bodyPr/>
        <a:lstStyle/>
        <a:p>
          <a:endParaRPr lang="en-US"/>
        </a:p>
      </dgm:t>
    </dgm:pt>
    <dgm:pt modelId="{761763C8-09ED-4572-BFF4-C591CF6FDC1F}">
      <dgm:prSet>
        <dgm:style>
          <a:lnRef idx="2">
            <a:schemeClr val="accent1"/>
          </a:lnRef>
          <a:fillRef idx="1">
            <a:schemeClr val="lt1"/>
          </a:fillRef>
          <a:effectRef idx="0">
            <a:schemeClr val="accent1"/>
          </a:effectRef>
          <a:fontRef idx="minor">
            <a:schemeClr val="dk1"/>
          </a:fontRef>
        </dgm:style>
      </dgm:prSet>
      <dgm:spPr/>
      <dgm:t>
        <a:bodyPr/>
        <a:lstStyle/>
        <a:p>
          <a:r>
            <a:rPr lang="en-US" b="0" i="0" baseline="0"/>
            <a:t>Represent stakeholders in the county</a:t>
          </a:r>
          <a:endParaRPr lang="en-US"/>
        </a:p>
      </dgm:t>
    </dgm:pt>
    <dgm:pt modelId="{7B307DAC-9B4C-4C65-8CD4-87D04145206B}" type="parTrans" cxnId="{814D751E-EC22-43DA-AE2F-F70364460A15}">
      <dgm:prSet/>
      <dgm:spPr/>
      <dgm:t>
        <a:bodyPr/>
        <a:lstStyle/>
        <a:p>
          <a:endParaRPr lang="en-US"/>
        </a:p>
      </dgm:t>
    </dgm:pt>
    <dgm:pt modelId="{2A705996-AC39-49BF-9FB1-C41C08A92AFB}" type="sibTrans" cxnId="{814D751E-EC22-43DA-AE2F-F70364460A15}">
      <dgm:prSet/>
      <dgm:spPr/>
      <dgm:t>
        <a:bodyPr/>
        <a:lstStyle/>
        <a:p>
          <a:endParaRPr lang="en-US"/>
        </a:p>
      </dgm:t>
    </dgm:pt>
    <dgm:pt modelId="{22E78D17-4E43-405E-BA36-E544645487F2}">
      <dgm:prSet>
        <dgm:style>
          <a:lnRef idx="2">
            <a:schemeClr val="accent1"/>
          </a:lnRef>
          <a:fillRef idx="1">
            <a:schemeClr val="lt1"/>
          </a:fillRef>
          <a:effectRef idx="0">
            <a:schemeClr val="accent1"/>
          </a:effectRef>
          <a:fontRef idx="minor">
            <a:schemeClr val="dk1"/>
          </a:fontRef>
        </dgm:style>
      </dgm:prSet>
      <dgm:spPr/>
      <dgm:t>
        <a:bodyPr/>
        <a:lstStyle/>
        <a:p>
          <a:r>
            <a:rPr lang="en-US" b="0" i="0" baseline="0"/>
            <a:t>Assist with public engagement</a:t>
          </a:r>
          <a:endParaRPr lang="en-US"/>
        </a:p>
      </dgm:t>
    </dgm:pt>
    <dgm:pt modelId="{549651DA-C49C-42B4-9AEC-EE8AAD4A0508}" type="parTrans" cxnId="{04491BA3-E349-4074-BB5E-993864D1DC98}">
      <dgm:prSet/>
      <dgm:spPr/>
      <dgm:t>
        <a:bodyPr/>
        <a:lstStyle/>
        <a:p>
          <a:endParaRPr lang="en-US"/>
        </a:p>
      </dgm:t>
    </dgm:pt>
    <dgm:pt modelId="{B1D550D1-270E-49AE-BDB8-3C401559EE24}" type="sibTrans" cxnId="{04491BA3-E349-4074-BB5E-993864D1DC98}">
      <dgm:prSet/>
      <dgm:spPr/>
      <dgm:t>
        <a:bodyPr/>
        <a:lstStyle/>
        <a:p>
          <a:endParaRPr lang="en-US"/>
        </a:p>
      </dgm:t>
    </dgm:pt>
    <dgm:pt modelId="{ACB85077-E3CB-4957-A36D-DAFAFBD416D5}">
      <dgm:prSet>
        <dgm:style>
          <a:lnRef idx="2">
            <a:schemeClr val="accent1"/>
          </a:lnRef>
          <a:fillRef idx="1">
            <a:schemeClr val="lt1"/>
          </a:fillRef>
          <a:effectRef idx="0">
            <a:schemeClr val="accent1"/>
          </a:effectRef>
          <a:fontRef idx="minor">
            <a:schemeClr val="dk1"/>
          </a:fontRef>
        </dgm:style>
      </dgm:prSet>
      <dgm:spPr/>
      <dgm:t>
        <a:bodyPr/>
        <a:lstStyle/>
        <a:p>
          <a:r>
            <a:rPr lang="en-US" b="0" i="0" baseline="0"/>
            <a:t>Shar</a:t>
          </a:r>
          <a:r>
            <a:rPr lang="en-US"/>
            <a:t>e</a:t>
          </a:r>
          <a:r>
            <a:rPr lang="en-US" b="0" i="0" baseline="0"/>
            <a:t> unique perspective during the planning process</a:t>
          </a:r>
          <a:endParaRPr lang="en-US"/>
        </a:p>
      </dgm:t>
    </dgm:pt>
    <dgm:pt modelId="{02799F46-F7D9-4678-BF5F-5AB327C937DC}" type="parTrans" cxnId="{CB841850-A34C-48F1-A87B-20A243C2EBFC}">
      <dgm:prSet/>
      <dgm:spPr/>
      <dgm:t>
        <a:bodyPr/>
        <a:lstStyle/>
        <a:p>
          <a:endParaRPr lang="en-US"/>
        </a:p>
      </dgm:t>
    </dgm:pt>
    <dgm:pt modelId="{62B798D3-B758-42B5-8C8F-151DA7C2B8BD}" type="sibTrans" cxnId="{CB841850-A34C-48F1-A87B-20A243C2EBFC}">
      <dgm:prSet/>
      <dgm:spPr/>
      <dgm:t>
        <a:bodyPr/>
        <a:lstStyle/>
        <a:p>
          <a:endParaRPr lang="en-US"/>
        </a:p>
      </dgm:t>
    </dgm:pt>
    <dgm:pt modelId="{1DA69BBA-AAD7-477E-9739-53890DD78A56}">
      <dgm:prSet>
        <dgm:style>
          <a:lnRef idx="2">
            <a:schemeClr val="accent1"/>
          </a:lnRef>
          <a:fillRef idx="1">
            <a:schemeClr val="lt1"/>
          </a:fillRef>
          <a:effectRef idx="0">
            <a:schemeClr val="accent1"/>
          </a:effectRef>
          <a:fontRef idx="minor">
            <a:schemeClr val="dk1"/>
          </a:fontRef>
        </dgm:style>
      </dgm:prSet>
      <dgm:spPr/>
      <dgm:t>
        <a:bodyPr/>
        <a:lstStyle/>
        <a:p>
          <a:r>
            <a:rPr lang="en-US" b="0" i="0" baseline="0"/>
            <a:t>Review plan as it is developed</a:t>
          </a:r>
          <a:endParaRPr lang="en-US"/>
        </a:p>
      </dgm:t>
    </dgm:pt>
    <dgm:pt modelId="{4AD2CA3E-90C8-45C5-A28F-F2535D2037A8}" type="parTrans" cxnId="{B2878FF6-495F-433B-B5F2-8332CDAC6F63}">
      <dgm:prSet/>
      <dgm:spPr/>
      <dgm:t>
        <a:bodyPr/>
        <a:lstStyle/>
        <a:p>
          <a:endParaRPr lang="en-US"/>
        </a:p>
      </dgm:t>
    </dgm:pt>
    <dgm:pt modelId="{B235BA9E-719D-44AC-828A-18DB9595655A}" type="sibTrans" cxnId="{B2878FF6-495F-433B-B5F2-8332CDAC6F63}">
      <dgm:prSet/>
      <dgm:spPr/>
      <dgm:t>
        <a:bodyPr/>
        <a:lstStyle/>
        <a:p>
          <a:endParaRPr lang="en-US"/>
        </a:p>
      </dgm:t>
    </dgm:pt>
    <dgm:pt modelId="{AF6E6524-0850-4DA4-82DC-45437F6F326C}">
      <dgm:prSet>
        <dgm:style>
          <a:lnRef idx="2">
            <a:schemeClr val="accent1"/>
          </a:lnRef>
          <a:fillRef idx="1">
            <a:schemeClr val="lt1"/>
          </a:fillRef>
          <a:effectRef idx="0">
            <a:schemeClr val="accent1"/>
          </a:effectRef>
          <a:fontRef idx="minor">
            <a:schemeClr val="dk1"/>
          </a:fontRef>
        </dgm:style>
      </dgm:prSet>
      <dgm:spPr/>
      <dgm:t>
        <a:bodyPr/>
        <a:lstStyle/>
        <a:p>
          <a:r>
            <a:rPr lang="en-US" b="0" i="0" baseline="0" dirty="0"/>
            <a:t>Inform others about the CTP</a:t>
          </a:r>
          <a:endParaRPr lang="en-US" dirty="0"/>
        </a:p>
      </dgm:t>
    </dgm:pt>
    <dgm:pt modelId="{810CC503-DF03-4F0A-9A5A-1460A85B37A9}" type="parTrans" cxnId="{A2704696-93A4-4178-B970-29863D5A5FD1}">
      <dgm:prSet/>
      <dgm:spPr/>
      <dgm:t>
        <a:bodyPr/>
        <a:lstStyle/>
        <a:p>
          <a:endParaRPr lang="en-US"/>
        </a:p>
      </dgm:t>
    </dgm:pt>
    <dgm:pt modelId="{FF960B01-E746-4EE6-935D-7A433DAB0287}" type="sibTrans" cxnId="{A2704696-93A4-4178-B970-29863D5A5FD1}">
      <dgm:prSet/>
      <dgm:spPr/>
      <dgm:t>
        <a:bodyPr/>
        <a:lstStyle/>
        <a:p>
          <a:endParaRPr lang="en-US"/>
        </a:p>
      </dgm:t>
    </dgm:pt>
    <dgm:pt modelId="{57E2362D-D512-474B-A083-FF45D26BD78A}">
      <dgm:prSet>
        <dgm:style>
          <a:lnRef idx="2">
            <a:schemeClr val="accent1"/>
          </a:lnRef>
          <a:fillRef idx="1">
            <a:schemeClr val="lt1"/>
          </a:fillRef>
          <a:effectRef idx="0">
            <a:schemeClr val="accent1"/>
          </a:effectRef>
          <a:fontRef idx="minor">
            <a:schemeClr val="dk1"/>
          </a:fontRef>
        </dgm:style>
      </dgm:prSet>
      <dgm:spPr/>
      <dgm:t>
        <a:bodyPr/>
        <a:lstStyle/>
        <a:p>
          <a:r>
            <a:rPr lang="en-US" b="0" i="0" baseline="0" dirty="0"/>
            <a:t>Assist with adoption and endorsement</a:t>
          </a:r>
          <a:endParaRPr lang="en-US" dirty="0"/>
        </a:p>
      </dgm:t>
    </dgm:pt>
    <dgm:pt modelId="{42CE6BB7-F5EA-4670-A18F-FE3EF32F0BAF}" type="parTrans" cxnId="{73D44666-5951-406C-BDA8-84D963B40C9F}">
      <dgm:prSet/>
      <dgm:spPr/>
      <dgm:t>
        <a:bodyPr/>
        <a:lstStyle/>
        <a:p>
          <a:endParaRPr lang="en-US"/>
        </a:p>
      </dgm:t>
    </dgm:pt>
    <dgm:pt modelId="{611E3599-F3B8-4A35-B0A6-7E95D569070B}" type="sibTrans" cxnId="{73D44666-5951-406C-BDA8-84D963B40C9F}">
      <dgm:prSet/>
      <dgm:spPr/>
      <dgm:t>
        <a:bodyPr/>
        <a:lstStyle/>
        <a:p>
          <a:endParaRPr lang="en-US"/>
        </a:p>
      </dgm:t>
    </dgm:pt>
    <dgm:pt modelId="{61949629-D388-4AB4-86EB-E5D90F4BE63F}" type="pres">
      <dgm:prSet presAssocID="{F3876150-D2A2-44C9-BF87-2C0D37796F29}" presName="Name0" presStyleCnt="0">
        <dgm:presLayoutVars>
          <dgm:dir/>
          <dgm:animLvl val="lvl"/>
          <dgm:resizeHandles val="exact"/>
        </dgm:presLayoutVars>
      </dgm:prSet>
      <dgm:spPr/>
    </dgm:pt>
    <dgm:pt modelId="{E3851A3D-332F-42D5-90BD-9035C98A5400}" type="pres">
      <dgm:prSet presAssocID="{D8FE3252-FC80-4A93-82F9-86524A9EA911}" presName="composite" presStyleCnt="0"/>
      <dgm:spPr/>
    </dgm:pt>
    <dgm:pt modelId="{8F41DC48-B0A4-4E9D-8D0B-2BB6B2D16FCE}" type="pres">
      <dgm:prSet presAssocID="{D8FE3252-FC80-4A93-82F9-86524A9EA911}" presName="parTx" presStyleLbl="alignNode1" presStyleIdx="0" presStyleCnt="2">
        <dgm:presLayoutVars>
          <dgm:chMax val="0"/>
          <dgm:chPref val="0"/>
          <dgm:bulletEnabled val="1"/>
        </dgm:presLayoutVars>
      </dgm:prSet>
      <dgm:spPr/>
    </dgm:pt>
    <dgm:pt modelId="{090BF1E0-ABFF-4626-99DB-5E2275910B0E}" type="pres">
      <dgm:prSet presAssocID="{D8FE3252-FC80-4A93-82F9-86524A9EA911}" presName="desTx" presStyleLbl="alignAccFollowNode1" presStyleIdx="0" presStyleCnt="2">
        <dgm:presLayoutVars>
          <dgm:bulletEnabled val="1"/>
        </dgm:presLayoutVars>
      </dgm:prSet>
      <dgm:spPr/>
    </dgm:pt>
    <dgm:pt modelId="{608373D8-E233-450B-B38F-5569E0AC7EAC}" type="pres">
      <dgm:prSet presAssocID="{A7E5698C-ECB2-4F13-9CA0-FBE9A251A5AF}" presName="space" presStyleCnt="0"/>
      <dgm:spPr/>
    </dgm:pt>
    <dgm:pt modelId="{36D52FE0-4856-4A13-8253-76187F72D07C}" type="pres">
      <dgm:prSet presAssocID="{6F55B288-E3E5-45D2-9070-1CAFEF8AF9C3}" presName="composite" presStyleCnt="0"/>
      <dgm:spPr/>
    </dgm:pt>
    <dgm:pt modelId="{50C76939-599B-4DD1-BC92-E7343111BFEC}" type="pres">
      <dgm:prSet presAssocID="{6F55B288-E3E5-45D2-9070-1CAFEF8AF9C3}" presName="parTx" presStyleLbl="alignNode1" presStyleIdx="1" presStyleCnt="2">
        <dgm:presLayoutVars>
          <dgm:chMax val="0"/>
          <dgm:chPref val="0"/>
          <dgm:bulletEnabled val="1"/>
        </dgm:presLayoutVars>
      </dgm:prSet>
      <dgm:spPr/>
    </dgm:pt>
    <dgm:pt modelId="{C262D93B-11C9-41F3-8B82-E5F10264155B}" type="pres">
      <dgm:prSet presAssocID="{6F55B288-E3E5-45D2-9070-1CAFEF8AF9C3}" presName="desTx" presStyleLbl="alignAccFollowNode1" presStyleIdx="1" presStyleCnt="2" custLinFactNeighborX="1" custLinFactNeighborY="757">
        <dgm:presLayoutVars>
          <dgm:bulletEnabled val="1"/>
        </dgm:presLayoutVars>
      </dgm:prSet>
      <dgm:spPr/>
    </dgm:pt>
  </dgm:ptLst>
  <dgm:cxnLst>
    <dgm:cxn modelId="{57D31602-7E44-4524-9C66-0025F538AE96}" srcId="{D8FE3252-FC80-4A93-82F9-86524A9EA911}" destId="{5C6B790C-0321-47B4-9288-5944A3E147A8}" srcOrd="1" destOrd="0" parTransId="{EEB0FD57-969A-40C9-8BEA-1F3CD01EE569}" sibTransId="{2CC583A9-29FD-4584-A3EB-CF8C7DF60840}"/>
    <dgm:cxn modelId="{3FC86B17-C99D-4C99-B54B-19D0F00BBB1F}" type="presOf" srcId="{F87E090C-64FF-4500-8240-C260F9195333}" destId="{090BF1E0-ABFF-4626-99DB-5E2275910B0E}" srcOrd="0" destOrd="2" presId="urn:microsoft.com/office/officeart/2005/8/layout/hList1"/>
    <dgm:cxn modelId="{4D227719-D94F-47A1-96AA-228CC2BA917D}" srcId="{D8FE3252-FC80-4A93-82F9-86524A9EA911}" destId="{F87E090C-64FF-4500-8240-C260F9195333}" srcOrd="2" destOrd="0" parTransId="{3297A92E-A146-4291-8647-0E1E35EE3C9D}" sibTransId="{364CE2EB-E153-42B3-8302-923572EAD704}"/>
    <dgm:cxn modelId="{814D751E-EC22-43DA-AE2F-F70364460A15}" srcId="{6F55B288-E3E5-45D2-9070-1CAFEF8AF9C3}" destId="{761763C8-09ED-4572-BFF4-C591CF6FDC1F}" srcOrd="0" destOrd="0" parTransId="{7B307DAC-9B4C-4C65-8CD4-87D04145206B}" sibTransId="{2A705996-AC39-49BF-9FB1-C41C08A92AFB}"/>
    <dgm:cxn modelId="{8C1FEE1E-6EDA-4FE8-B221-AFA16FCCFDA7}" type="presOf" srcId="{AF6E6524-0850-4DA4-82DC-45437F6F326C}" destId="{C262D93B-11C9-41F3-8B82-E5F10264155B}" srcOrd="0" destOrd="4" presId="urn:microsoft.com/office/officeart/2005/8/layout/hList1"/>
    <dgm:cxn modelId="{DFFE8726-F271-4A79-9176-75F76CBDBBBF}" srcId="{7292E312-CBD0-4FC6-AC6E-30E93B719378}" destId="{40A2BA61-16DB-447D-B94C-BA627FADD64D}" srcOrd="6" destOrd="0" parTransId="{D9F0BED0-E1EB-4621-A479-305A7DA2B5F7}" sibTransId="{C7504768-C1E1-43B5-9D45-D631334FFA48}"/>
    <dgm:cxn modelId="{AFDFCF27-2A6E-4D98-B9F4-1DDD55D5A5A6}" type="presOf" srcId="{6F55B288-E3E5-45D2-9070-1CAFEF8AF9C3}" destId="{50C76939-599B-4DD1-BC92-E7343111BFEC}" srcOrd="0" destOrd="0" presId="urn:microsoft.com/office/officeart/2005/8/layout/hList1"/>
    <dgm:cxn modelId="{4A70D43A-0255-4756-89A0-964E9B1E82C8}" srcId="{7292E312-CBD0-4FC6-AC6E-30E93B719378}" destId="{5B004894-3A58-43AE-91E6-3B8048285738}" srcOrd="2" destOrd="0" parTransId="{9D714539-6FF6-450C-AE01-6B2FE55A71EC}" sibTransId="{FCB5D6E4-5BA5-42E7-8889-92AD6CEEB2CA}"/>
    <dgm:cxn modelId="{63101F3B-3933-4ECF-960E-1765F3F41B7C}" type="presOf" srcId="{223B3329-E88C-4BA8-BB53-4E2FF9DE4F52}" destId="{090BF1E0-ABFF-4626-99DB-5E2275910B0E}" srcOrd="0" destOrd="4" presId="urn:microsoft.com/office/officeart/2005/8/layout/hList1"/>
    <dgm:cxn modelId="{1C05133D-EA91-444F-AEE8-5E19F5D882C1}" type="presOf" srcId="{40A2BA61-16DB-447D-B94C-BA627FADD64D}" destId="{090BF1E0-ABFF-4626-99DB-5E2275910B0E}" srcOrd="0" destOrd="10" presId="urn:microsoft.com/office/officeart/2005/8/layout/hList1"/>
    <dgm:cxn modelId="{C6A2303D-4866-447E-A7BE-748376F8A891}" srcId="{D8FE3252-FC80-4A93-82F9-86524A9EA911}" destId="{7292E312-CBD0-4FC6-AC6E-30E93B719378}" srcOrd="3" destOrd="0" parTransId="{4E1439E3-681D-4589-8F54-16EB91BE9987}" sibTransId="{D8E71E51-8EF1-4080-B253-51A4AB08CE35}"/>
    <dgm:cxn modelId="{73D44666-5951-406C-BDA8-84D963B40C9F}" srcId="{6F55B288-E3E5-45D2-9070-1CAFEF8AF9C3}" destId="{57E2362D-D512-474B-A083-FF45D26BD78A}" srcOrd="5" destOrd="0" parTransId="{42CE6BB7-F5EA-4670-A18F-FE3EF32F0BAF}" sibTransId="{611E3599-F3B8-4A35-B0A6-7E95D569070B}"/>
    <dgm:cxn modelId="{CB841850-A34C-48F1-A87B-20A243C2EBFC}" srcId="{6F55B288-E3E5-45D2-9070-1CAFEF8AF9C3}" destId="{ACB85077-E3CB-4957-A36D-DAFAFBD416D5}" srcOrd="2" destOrd="0" parTransId="{02799F46-F7D9-4678-BF5F-5AB327C937DC}" sibTransId="{62B798D3-B758-42B5-8C8F-151DA7C2B8BD}"/>
    <dgm:cxn modelId="{1207B350-98FD-44C9-8B03-DE0285A61FC3}" type="presOf" srcId="{9A0078F1-0E80-402D-8A63-3EF6A6347F5B}" destId="{090BF1E0-ABFF-4626-99DB-5E2275910B0E}" srcOrd="0" destOrd="5" presId="urn:microsoft.com/office/officeart/2005/8/layout/hList1"/>
    <dgm:cxn modelId="{D563AC51-A187-4710-9416-8AACC70DB3F9}" type="presOf" srcId="{1DA69BBA-AAD7-477E-9739-53890DD78A56}" destId="{C262D93B-11C9-41F3-8B82-E5F10264155B}" srcOrd="0" destOrd="3" presId="urn:microsoft.com/office/officeart/2005/8/layout/hList1"/>
    <dgm:cxn modelId="{C5CFE351-AD39-4464-9992-FA42C96C0A7F}" type="presOf" srcId="{D7C17172-FAF0-4584-BE24-F65FA76F92AD}" destId="{090BF1E0-ABFF-4626-99DB-5E2275910B0E}" srcOrd="0" destOrd="8" presId="urn:microsoft.com/office/officeart/2005/8/layout/hList1"/>
    <dgm:cxn modelId="{384AC272-CA34-439F-A656-29FFB4F7C0A1}" srcId="{D8FE3252-FC80-4A93-82F9-86524A9EA911}" destId="{8E457F4F-916D-47CC-A672-AD4DD4AD725E}" srcOrd="0" destOrd="0" parTransId="{8A47D930-4764-4E25-9F84-0DA21A41A9F4}" sibTransId="{5199C937-20F9-4F8F-82C8-85F91E03E0CF}"/>
    <dgm:cxn modelId="{4CC20156-F859-4938-B8F1-AC7CB6AC3098}" type="presOf" srcId="{ACB85077-E3CB-4957-A36D-DAFAFBD416D5}" destId="{C262D93B-11C9-41F3-8B82-E5F10264155B}" srcOrd="0" destOrd="2" presId="urn:microsoft.com/office/officeart/2005/8/layout/hList1"/>
    <dgm:cxn modelId="{C9BF1356-4346-420B-A685-C7BFAEC55434}" type="presOf" srcId="{EC2527A2-5F19-49F9-B256-07BD36090B36}" destId="{090BF1E0-ABFF-4626-99DB-5E2275910B0E}" srcOrd="0" destOrd="7" presId="urn:microsoft.com/office/officeart/2005/8/layout/hList1"/>
    <dgm:cxn modelId="{DEC04F56-2846-4F6B-BCEA-E612FE53E58F}" srcId="{7292E312-CBD0-4FC6-AC6E-30E93B719378}" destId="{5CBEC10B-11DC-4C90-A88E-2B89154F1663}" srcOrd="5" destOrd="0" parTransId="{9D557E40-ACB0-4F9E-B175-DA894DE21E79}" sibTransId="{0D2A3A97-AD73-43C0-92FC-865C43F37A30}"/>
    <dgm:cxn modelId="{30953058-12BD-493C-869A-2B4D4B1FA725}" srcId="{7292E312-CBD0-4FC6-AC6E-30E93B719378}" destId="{9A0078F1-0E80-402D-8A63-3EF6A6347F5B}" srcOrd="1" destOrd="0" parTransId="{A8E8C88B-D503-4924-9667-94F9D25F24D5}" sibTransId="{7ABDA409-C088-4E3F-90AA-90ECD3356EC1}"/>
    <dgm:cxn modelId="{05E9A45A-7862-4C35-A0AC-A97D66E1679F}" srcId="{F3876150-D2A2-44C9-BF87-2C0D37796F29}" destId="{D8FE3252-FC80-4A93-82F9-86524A9EA911}" srcOrd="0" destOrd="0" parTransId="{131081B4-FD62-487F-A978-6598BA2D554C}" sibTransId="{A7E5698C-ECB2-4F13-9CA0-FBE9A251A5AF}"/>
    <dgm:cxn modelId="{ABFB347F-767E-4E7B-A529-768CB08DB264}" srcId="{F3876150-D2A2-44C9-BF87-2C0D37796F29}" destId="{6F55B288-E3E5-45D2-9070-1CAFEF8AF9C3}" srcOrd="1" destOrd="0" parTransId="{429FE96A-B7F7-47F0-9DFC-EEAC5B5BB800}" sibTransId="{AFC1C245-70C4-476B-B18C-5804A0503E37}"/>
    <dgm:cxn modelId="{688BB485-04FF-4B94-B736-2C256CDD1674}" type="presOf" srcId="{D8FE3252-FC80-4A93-82F9-86524A9EA911}" destId="{8F41DC48-B0A4-4E9D-8D0B-2BB6B2D16FCE}" srcOrd="0" destOrd="0" presId="urn:microsoft.com/office/officeart/2005/8/layout/hList1"/>
    <dgm:cxn modelId="{E56CA086-EF97-4192-9C3F-8713E734AF9E}" type="presOf" srcId="{57E2362D-D512-474B-A083-FF45D26BD78A}" destId="{C262D93B-11C9-41F3-8B82-E5F10264155B}" srcOrd="0" destOrd="5" presId="urn:microsoft.com/office/officeart/2005/8/layout/hList1"/>
    <dgm:cxn modelId="{A11F548C-3898-4A15-BE8A-F35140142D59}" type="presOf" srcId="{7292E312-CBD0-4FC6-AC6E-30E93B719378}" destId="{090BF1E0-ABFF-4626-99DB-5E2275910B0E}" srcOrd="0" destOrd="3" presId="urn:microsoft.com/office/officeart/2005/8/layout/hList1"/>
    <dgm:cxn modelId="{97612C92-8582-4D23-976A-734CD8BAE5FF}" srcId="{7292E312-CBD0-4FC6-AC6E-30E93B719378}" destId="{D7C17172-FAF0-4584-BE24-F65FA76F92AD}" srcOrd="4" destOrd="0" parTransId="{C0BB2F93-8997-4D94-BBD0-068A938131DA}" sibTransId="{5367C724-9973-4C2B-9C6A-FF7EEBE623D7}"/>
    <dgm:cxn modelId="{A2704696-93A4-4178-B970-29863D5A5FD1}" srcId="{6F55B288-E3E5-45D2-9070-1CAFEF8AF9C3}" destId="{AF6E6524-0850-4DA4-82DC-45437F6F326C}" srcOrd="4" destOrd="0" parTransId="{810CC503-DF03-4F0A-9A5A-1460A85B37A9}" sibTransId="{FF960B01-E746-4EE6-935D-7A433DAB0287}"/>
    <dgm:cxn modelId="{199F169D-405A-4059-9B98-E04A6C905AA9}" type="presOf" srcId="{5C6B790C-0321-47B4-9288-5944A3E147A8}" destId="{090BF1E0-ABFF-4626-99DB-5E2275910B0E}" srcOrd="0" destOrd="1" presId="urn:microsoft.com/office/officeart/2005/8/layout/hList1"/>
    <dgm:cxn modelId="{04491BA3-E349-4074-BB5E-993864D1DC98}" srcId="{6F55B288-E3E5-45D2-9070-1CAFEF8AF9C3}" destId="{22E78D17-4E43-405E-BA36-E544645487F2}" srcOrd="1" destOrd="0" parTransId="{549651DA-C49C-42B4-9AEC-EE8AAD4A0508}" sibTransId="{B1D550D1-270E-49AE-BDB8-3C401559EE24}"/>
    <dgm:cxn modelId="{0DF8D2A4-CC68-4A3F-820D-87443A7A2A2B}" srcId="{7292E312-CBD0-4FC6-AC6E-30E93B719378}" destId="{223B3329-E88C-4BA8-BB53-4E2FF9DE4F52}" srcOrd="0" destOrd="0" parTransId="{4589C04D-392F-419B-9376-04B568BC2304}" sibTransId="{3AAAF70C-F18E-4059-B7D5-65ED30594C40}"/>
    <dgm:cxn modelId="{459AA6B1-5C79-4CCE-ACCA-85BC832EC8DE}" srcId="{7292E312-CBD0-4FC6-AC6E-30E93B719378}" destId="{EC2527A2-5F19-49F9-B256-07BD36090B36}" srcOrd="3" destOrd="0" parTransId="{ED0B0FDC-15AA-44C9-AC8C-BE945446CC0B}" sibTransId="{3B86DB4C-99B3-4826-9776-0136522105CE}"/>
    <dgm:cxn modelId="{3B5A7DB3-9B00-4EC0-8B45-EEE96CC4357C}" type="presOf" srcId="{5B004894-3A58-43AE-91E6-3B8048285738}" destId="{090BF1E0-ABFF-4626-99DB-5E2275910B0E}" srcOrd="0" destOrd="6" presId="urn:microsoft.com/office/officeart/2005/8/layout/hList1"/>
    <dgm:cxn modelId="{3AC1B8CB-A8BF-4B29-9EAB-D4467754E13F}" type="presOf" srcId="{5CBEC10B-11DC-4C90-A88E-2B89154F1663}" destId="{090BF1E0-ABFF-4626-99DB-5E2275910B0E}" srcOrd="0" destOrd="9" presId="urn:microsoft.com/office/officeart/2005/8/layout/hList1"/>
    <dgm:cxn modelId="{5DF41FDF-1F9F-43CD-8AE1-2596ABA93E8E}" type="presOf" srcId="{761763C8-09ED-4572-BFF4-C591CF6FDC1F}" destId="{C262D93B-11C9-41F3-8B82-E5F10264155B}" srcOrd="0" destOrd="0" presId="urn:microsoft.com/office/officeart/2005/8/layout/hList1"/>
    <dgm:cxn modelId="{0B534BE0-D7BA-46F2-85EF-F0283142127B}" type="presOf" srcId="{F3876150-D2A2-44C9-BF87-2C0D37796F29}" destId="{61949629-D388-4AB4-86EB-E5D90F4BE63F}" srcOrd="0" destOrd="0" presId="urn:microsoft.com/office/officeart/2005/8/layout/hList1"/>
    <dgm:cxn modelId="{B2878FF6-495F-433B-B5F2-8332CDAC6F63}" srcId="{6F55B288-E3E5-45D2-9070-1CAFEF8AF9C3}" destId="{1DA69BBA-AAD7-477E-9739-53890DD78A56}" srcOrd="3" destOrd="0" parTransId="{4AD2CA3E-90C8-45C5-A28F-F2535D2037A8}" sibTransId="{B235BA9E-719D-44AC-828A-18DB9595655A}"/>
    <dgm:cxn modelId="{030398F8-FF15-4364-9080-6B3640E7EE01}" type="presOf" srcId="{8E457F4F-916D-47CC-A672-AD4DD4AD725E}" destId="{090BF1E0-ABFF-4626-99DB-5E2275910B0E}" srcOrd="0" destOrd="0" presId="urn:microsoft.com/office/officeart/2005/8/layout/hList1"/>
    <dgm:cxn modelId="{62D8AAFA-9E09-4AEB-93A6-247AEC687E28}" type="presOf" srcId="{22E78D17-4E43-405E-BA36-E544645487F2}" destId="{C262D93B-11C9-41F3-8B82-E5F10264155B}" srcOrd="0" destOrd="1" presId="urn:microsoft.com/office/officeart/2005/8/layout/hList1"/>
    <dgm:cxn modelId="{2EB86C71-BF5A-4F08-AB68-5E90D933845E}" type="presParOf" srcId="{61949629-D388-4AB4-86EB-E5D90F4BE63F}" destId="{E3851A3D-332F-42D5-90BD-9035C98A5400}" srcOrd="0" destOrd="0" presId="urn:microsoft.com/office/officeart/2005/8/layout/hList1"/>
    <dgm:cxn modelId="{16DE394F-8AB1-48CF-A426-8AFE087D5FDE}" type="presParOf" srcId="{E3851A3D-332F-42D5-90BD-9035C98A5400}" destId="{8F41DC48-B0A4-4E9D-8D0B-2BB6B2D16FCE}" srcOrd="0" destOrd="0" presId="urn:microsoft.com/office/officeart/2005/8/layout/hList1"/>
    <dgm:cxn modelId="{7D007EFC-BDCF-46FF-BD0A-A8ACB3F0D20E}" type="presParOf" srcId="{E3851A3D-332F-42D5-90BD-9035C98A5400}" destId="{090BF1E0-ABFF-4626-99DB-5E2275910B0E}" srcOrd="1" destOrd="0" presId="urn:microsoft.com/office/officeart/2005/8/layout/hList1"/>
    <dgm:cxn modelId="{0DF840C8-B64A-4D93-B37E-90DF8DED1F9E}" type="presParOf" srcId="{61949629-D388-4AB4-86EB-E5D90F4BE63F}" destId="{608373D8-E233-450B-B38F-5569E0AC7EAC}" srcOrd="1" destOrd="0" presId="urn:microsoft.com/office/officeart/2005/8/layout/hList1"/>
    <dgm:cxn modelId="{C2EEA75B-D839-4848-A30C-1EBFEF42B184}" type="presParOf" srcId="{61949629-D388-4AB4-86EB-E5D90F4BE63F}" destId="{36D52FE0-4856-4A13-8253-76187F72D07C}" srcOrd="2" destOrd="0" presId="urn:microsoft.com/office/officeart/2005/8/layout/hList1"/>
    <dgm:cxn modelId="{4F946162-1A04-4ACF-8796-D75DE9298670}" type="presParOf" srcId="{36D52FE0-4856-4A13-8253-76187F72D07C}" destId="{50C76939-599B-4DD1-BC92-E7343111BFEC}" srcOrd="0" destOrd="0" presId="urn:microsoft.com/office/officeart/2005/8/layout/hList1"/>
    <dgm:cxn modelId="{80EE4815-DDE3-4B27-9C82-F68C9C4B4338}" type="presParOf" srcId="{36D52FE0-4856-4A13-8253-76187F72D07C}" destId="{C262D93B-11C9-41F3-8B82-E5F10264155B}" srcOrd="1" destOrd="0" presId="urn:microsoft.com/office/officeart/2005/8/layout/hList1"/>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1DC48-B0A4-4E9D-8D0B-2BB6B2D16FCE}">
      <dsp:nvSpPr>
        <dsp:cNvPr id="0" name=""/>
        <dsp:cNvSpPr/>
      </dsp:nvSpPr>
      <dsp:spPr>
        <a:xfrm>
          <a:off x="40" y="84954"/>
          <a:ext cx="3845569" cy="460800"/>
        </a:xfrm>
        <a:prstGeom prst="rect">
          <a:avLst/>
        </a:prstGeom>
        <a:solidFill>
          <a:schemeClr val="tx2"/>
        </a:solidFill>
        <a:ln w="25400" cap="flat" cmpd="sng" algn="ctr">
          <a:solidFill>
            <a:schemeClr val="tx2"/>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Members</a:t>
          </a:r>
        </a:p>
      </dsp:txBody>
      <dsp:txXfrm>
        <a:off x="40" y="84954"/>
        <a:ext cx="3845569" cy="460800"/>
      </dsp:txXfrm>
    </dsp:sp>
    <dsp:sp modelId="{090BF1E0-ABFF-4626-99DB-5E2275910B0E}">
      <dsp:nvSpPr>
        <dsp:cNvPr id="0" name=""/>
        <dsp:cNvSpPr/>
      </dsp:nvSpPr>
      <dsp:spPr>
        <a:xfrm>
          <a:off x="40" y="545754"/>
          <a:ext cx="3845569" cy="30744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NCDOT TPD</a:t>
          </a:r>
        </a:p>
        <a:p>
          <a:pPr marL="171450" lvl="1" indent="-171450" algn="l" defTabSz="711200">
            <a:lnSpc>
              <a:spcPct val="90000"/>
            </a:lnSpc>
            <a:spcBef>
              <a:spcPct val="0"/>
            </a:spcBef>
            <a:spcAft>
              <a:spcPct val="15000"/>
            </a:spcAft>
            <a:buChar char="•"/>
          </a:pPr>
          <a:r>
            <a:rPr lang="en-US" sz="1600" kern="1200" dirty="0"/>
            <a:t>Division 7 Staff</a:t>
          </a:r>
        </a:p>
        <a:p>
          <a:pPr marL="171450" lvl="1" indent="-171450" algn="l" defTabSz="711200">
            <a:lnSpc>
              <a:spcPct val="90000"/>
            </a:lnSpc>
            <a:spcBef>
              <a:spcPct val="0"/>
            </a:spcBef>
            <a:spcAft>
              <a:spcPct val="15000"/>
            </a:spcAft>
            <a:buChar char="•"/>
          </a:pPr>
          <a:r>
            <a:rPr lang="en-US" sz="1600" kern="1200" dirty="0"/>
            <a:t>Piedmont Triad RPO</a:t>
          </a:r>
        </a:p>
        <a:p>
          <a:pPr marL="171450" lvl="1" indent="-171450" algn="l" defTabSz="711200">
            <a:lnSpc>
              <a:spcPct val="90000"/>
            </a:lnSpc>
            <a:spcBef>
              <a:spcPct val="0"/>
            </a:spcBef>
            <a:spcAft>
              <a:spcPct val="15000"/>
            </a:spcAft>
            <a:buChar char="•"/>
          </a:pPr>
          <a:r>
            <a:rPr lang="en-US" sz="1600" kern="1200" dirty="0"/>
            <a:t>Local Stakeholders </a:t>
          </a:r>
        </a:p>
        <a:p>
          <a:pPr marL="342900" lvl="2" indent="-171450" algn="l" defTabSz="711200">
            <a:lnSpc>
              <a:spcPct val="90000"/>
            </a:lnSpc>
            <a:spcBef>
              <a:spcPct val="0"/>
            </a:spcBef>
            <a:spcAft>
              <a:spcPct val="15000"/>
            </a:spcAft>
            <a:buChar char="•"/>
          </a:pPr>
          <a:r>
            <a:rPr lang="en-US" sz="1600" kern="1200" dirty="0"/>
            <a:t>County</a:t>
          </a:r>
        </a:p>
        <a:p>
          <a:pPr marL="342900" lvl="2" indent="-171450" algn="l" defTabSz="711200">
            <a:lnSpc>
              <a:spcPct val="90000"/>
            </a:lnSpc>
            <a:spcBef>
              <a:spcPct val="0"/>
            </a:spcBef>
            <a:spcAft>
              <a:spcPct val="15000"/>
            </a:spcAft>
            <a:buChar char="•"/>
          </a:pPr>
          <a:r>
            <a:rPr lang="en-US" sz="1600" kern="1200" dirty="0"/>
            <a:t>Municipalities </a:t>
          </a:r>
        </a:p>
        <a:p>
          <a:pPr marL="342900" lvl="2" indent="-171450" algn="l" defTabSz="711200">
            <a:lnSpc>
              <a:spcPct val="90000"/>
            </a:lnSpc>
            <a:spcBef>
              <a:spcPct val="0"/>
            </a:spcBef>
            <a:spcAft>
              <a:spcPct val="15000"/>
            </a:spcAft>
            <a:buChar char="•"/>
          </a:pPr>
          <a:r>
            <a:rPr lang="en-US" sz="1600" kern="1200" dirty="0"/>
            <a:t>Economic development</a:t>
          </a:r>
        </a:p>
        <a:p>
          <a:pPr marL="342900" lvl="2" indent="-171450" algn="l" defTabSz="711200">
            <a:lnSpc>
              <a:spcPct val="90000"/>
            </a:lnSpc>
            <a:spcBef>
              <a:spcPct val="0"/>
            </a:spcBef>
            <a:spcAft>
              <a:spcPct val="15000"/>
            </a:spcAft>
            <a:buChar char="•"/>
          </a:pPr>
          <a:r>
            <a:rPr lang="en-US" sz="1600" kern="1200" dirty="0"/>
            <a:t>Multi-modal reps</a:t>
          </a:r>
        </a:p>
        <a:p>
          <a:pPr marL="342900" lvl="2" indent="-171450" algn="l" defTabSz="711200">
            <a:lnSpc>
              <a:spcPct val="90000"/>
            </a:lnSpc>
            <a:spcBef>
              <a:spcPct val="0"/>
            </a:spcBef>
            <a:spcAft>
              <a:spcPct val="15000"/>
            </a:spcAft>
            <a:buChar char="•"/>
          </a:pPr>
          <a:r>
            <a:rPr lang="en-US" sz="1600" kern="1200" dirty="0"/>
            <a:t>Agricultural/environmental interests</a:t>
          </a:r>
        </a:p>
        <a:p>
          <a:pPr marL="342900" lvl="2" indent="-171450" algn="l" defTabSz="711200">
            <a:lnSpc>
              <a:spcPct val="90000"/>
            </a:lnSpc>
            <a:spcBef>
              <a:spcPct val="0"/>
            </a:spcBef>
            <a:spcAft>
              <a:spcPct val="15000"/>
            </a:spcAft>
            <a:buChar char="•"/>
          </a:pPr>
          <a:r>
            <a:rPr lang="en-US" sz="1600" kern="1200" dirty="0"/>
            <a:t>Schools</a:t>
          </a:r>
        </a:p>
        <a:p>
          <a:pPr marL="342900" lvl="2" indent="-171450" algn="l" defTabSz="711200">
            <a:lnSpc>
              <a:spcPct val="90000"/>
            </a:lnSpc>
            <a:spcBef>
              <a:spcPct val="0"/>
            </a:spcBef>
            <a:spcAft>
              <a:spcPct val="15000"/>
            </a:spcAft>
            <a:buChar char="•"/>
          </a:pPr>
          <a:r>
            <a:rPr lang="en-US" sz="1600" kern="1200" dirty="0"/>
            <a:t>Medical Centers</a:t>
          </a:r>
        </a:p>
      </dsp:txBody>
      <dsp:txXfrm>
        <a:off x="40" y="545754"/>
        <a:ext cx="3845569" cy="3074400"/>
      </dsp:txXfrm>
    </dsp:sp>
    <dsp:sp modelId="{50C76939-599B-4DD1-BC92-E7343111BFEC}">
      <dsp:nvSpPr>
        <dsp:cNvPr id="0" name=""/>
        <dsp:cNvSpPr/>
      </dsp:nvSpPr>
      <dsp:spPr>
        <a:xfrm>
          <a:off x="4383989" y="84954"/>
          <a:ext cx="3845569" cy="460800"/>
        </a:xfrm>
        <a:prstGeom prst="rect">
          <a:avLst/>
        </a:prstGeom>
        <a:solidFill>
          <a:schemeClr val="tx2"/>
        </a:solidFill>
        <a:ln w="25400" cap="flat" cmpd="sng" algn="ctr">
          <a:solidFill>
            <a:schemeClr val="tx2"/>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0" i="0" kern="1200" baseline="0"/>
            <a:t>Roles</a:t>
          </a:r>
          <a:endParaRPr lang="en-US" sz="1600" kern="1200"/>
        </a:p>
      </dsp:txBody>
      <dsp:txXfrm>
        <a:off x="4383989" y="84954"/>
        <a:ext cx="3845569" cy="460800"/>
      </dsp:txXfrm>
    </dsp:sp>
    <dsp:sp modelId="{C262D93B-11C9-41F3-8B82-E5F10264155B}">
      <dsp:nvSpPr>
        <dsp:cNvPr id="0" name=""/>
        <dsp:cNvSpPr/>
      </dsp:nvSpPr>
      <dsp:spPr>
        <a:xfrm>
          <a:off x="4384028" y="569027"/>
          <a:ext cx="3845569" cy="30744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i="0" kern="1200" baseline="0"/>
            <a:t>Represent stakeholders in the county</a:t>
          </a:r>
          <a:endParaRPr lang="en-US" sz="1600" kern="1200"/>
        </a:p>
        <a:p>
          <a:pPr marL="171450" lvl="1" indent="-171450" algn="l" defTabSz="711200">
            <a:lnSpc>
              <a:spcPct val="90000"/>
            </a:lnSpc>
            <a:spcBef>
              <a:spcPct val="0"/>
            </a:spcBef>
            <a:spcAft>
              <a:spcPct val="15000"/>
            </a:spcAft>
            <a:buChar char="•"/>
          </a:pPr>
          <a:r>
            <a:rPr lang="en-US" sz="1600" b="0" i="0" kern="1200" baseline="0"/>
            <a:t>Assist with public engagement</a:t>
          </a:r>
          <a:endParaRPr lang="en-US" sz="1600" kern="1200"/>
        </a:p>
        <a:p>
          <a:pPr marL="171450" lvl="1" indent="-171450" algn="l" defTabSz="711200">
            <a:lnSpc>
              <a:spcPct val="90000"/>
            </a:lnSpc>
            <a:spcBef>
              <a:spcPct val="0"/>
            </a:spcBef>
            <a:spcAft>
              <a:spcPct val="15000"/>
            </a:spcAft>
            <a:buChar char="•"/>
          </a:pPr>
          <a:r>
            <a:rPr lang="en-US" sz="1600" b="0" i="0" kern="1200" baseline="0"/>
            <a:t>Shar</a:t>
          </a:r>
          <a:r>
            <a:rPr lang="en-US" sz="1600" kern="1200"/>
            <a:t>e</a:t>
          </a:r>
          <a:r>
            <a:rPr lang="en-US" sz="1600" b="0" i="0" kern="1200" baseline="0"/>
            <a:t> unique perspective during the planning process</a:t>
          </a:r>
          <a:endParaRPr lang="en-US" sz="1600" kern="1200"/>
        </a:p>
        <a:p>
          <a:pPr marL="171450" lvl="1" indent="-171450" algn="l" defTabSz="711200">
            <a:lnSpc>
              <a:spcPct val="90000"/>
            </a:lnSpc>
            <a:spcBef>
              <a:spcPct val="0"/>
            </a:spcBef>
            <a:spcAft>
              <a:spcPct val="15000"/>
            </a:spcAft>
            <a:buChar char="•"/>
          </a:pPr>
          <a:r>
            <a:rPr lang="en-US" sz="1600" b="0" i="0" kern="1200" baseline="0"/>
            <a:t>Review plan as it is developed</a:t>
          </a:r>
          <a:endParaRPr lang="en-US" sz="1600" kern="1200"/>
        </a:p>
        <a:p>
          <a:pPr marL="171450" lvl="1" indent="-171450" algn="l" defTabSz="711200">
            <a:lnSpc>
              <a:spcPct val="90000"/>
            </a:lnSpc>
            <a:spcBef>
              <a:spcPct val="0"/>
            </a:spcBef>
            <a:spcAft>
              <a:spcPct val="15000"/>
            </a:spcAft>
            <a:buChar char="•"/>
          </a:pPr>
          <a:r>
            <a:rPr lang="en-US" sz="1600" b="0" i="0" kern="1200" baseline="0" dirty="0"/>
            <a:t>Inform others about the CTP</a:t>
          </a:r>
          <a:endParaRPr lang="en-US" sz="1600" kern="1200" dirty="0"/>
        </a:p>
        <a:p>
          <a:pPr marL="171450" lvl="1" indent="-171450" algn="l" defTabSz="711200">
            <a:lnSpc>
              <a:spcPct val="90000"/>
            </a:lnSpc>
            <a:spcBef>
              <a:spcPct val="0"/>
            </a:spcBef>
            <a:spcAft>
              <a:spcPct val="15000"/>
            </a:spcAft>
            <a:buChar char="•"/>
          </a:pPr>
          <a:r>
            <a:rPr lang="en-US" sz="1600" b="0" i="0" kern="1200" baseline="0" dirty="0"/>
            <a:t>Assist with adoption and endorsement</a:t>
          </a:r>
          <a:endParaRPr lang="en-US" sz="1600" kern="1200" dirty="0"/>
        </a:p>
      </dsp:txBody>
      <dsp:txXfrm>
        <a:off x="4384028" y="569027"/>
        <a:ext cx="3845569" cy="30744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5258615" y="0"/>
            <a:ext cx="4022936" cy="349250"/>
          </a:xfrm>
          <a:prstGeom prst="rect">
            <a:avLst/>
          </a:prstGeom>
        </p:spPr>
        <p:txBody>
          <a:bodyPr vert="horz" lIns="92958" tIns="46479" rIns="92958" bIns="46479" rtlCol="0"/>
          <a:lstStyle>
            <a:lvl1pPr algn="r">
              <a:defRPr sz="1200"/>
            </a:lvl1pPr>
          </a:lstStyle>
          <a:p>
            <a:fld id="{81732732-9DF5-5343-9671-1F8D28AFB589}" type="datetimeFigureOut">
              <a:rPr lang="en-US" smtClean="0"/>
              <a:t>7/17/2024</a:t>
            </a:fld>
            <a:endParaRPr lang="en-US"/>
          </a:p>
        </p:txBody>
      </p:sp>
      <p:sp>
        <p:nvSpPr>
          <p:cNvPr id="4" name="Footer Placeholder 3"/>
          <p:cNvSpPr>
            <a:spLocks noGrp="1"/>
          </p:cNvSpPr>
          <p:nvPr>
            <p:ph type="ftr" sz="quarter" idx="2"/>
          </p:nvPr>
        </p:nvSpPr>
        <p:spPr>
          <a:xfrm>
            <a:off x="1" y="6634538"/>
            <a:ext cx="4022936" cy="3492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5258615" y="6634538"/>
            <a:ext cx="4022936" cy="349250"/>
          </a:xfrm>
          <a:prstGeom prst="rect">
            <a:avLst/>
          </a:prstGeom>
        </p:spPr>
        <p:txBody>
          <a:bodyPr vert="horz" lIns="92958" tIns="46479" rIns="92958" bIns="46479"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0"/>
            <a:ext cx="4022936" cy="349250"/>
          </a:xfrm>
          <a:prstGeom prst="rect">
            <a:avLst/>
          </a:prstGeom>
        </p:spPr>
        <p:txBody>
          <a:bodyPr vert="horz" lIns="92958" tIns="46479" rIns="92958" bIns="46479" rtlCol="0"/>
          <a:lstStyle>
            <a:lvl1pPr algn="r">
              <a:defRPr sz="1200"/>
            </a:lvl1pPr>
          </a:lstStyle>
          <a:p>
            <a:fld id="{C9855999-CF69-DA42-8213-22A5CAE5D182}" type="datetimeFigureOut">
              <a:rPr lang="en-US" smtClean="0"/>
              <a:t>7/17/2024</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17876"/>
            <a:ext cx="7426960" cy="3143250"/>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34538"/>
            <a:ext cx="4022936" cy="3492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6" cy="349250"/>
          </a:xfrm>
          <a:prstGeom prst="rect">
            <a:avLst/>
          </a:prstGeom>
        </p:spPr>
        <p:txBody>
          <a:bodyPr vert="horz" lIns="92958" tIns="46479" rIns="92958" bIns="46479"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196468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6EF1C-AA17-F640-A7A5-6C89FACC0C1D}" type="slidenum">
              <a:rPr lang="en-US" smtClean="0"/>
              <a:t>11</a:t>
            </a:fld>
            <a:endParaRPr lang="en-US"/>
          </a:p>
        </p:txBody>
      </p:sp>
    </p:spTree>
    <p:extLst>
      <p:ext uri="{BB962C8B-B14F-4D97-AF65-F5344CB8AC3E}">
        <p14:creationId xmlns:p14="http://schemas.microsoft.com/office/powerpoint/2010/main" val="341772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6EF1C-AA17-F640-A7A5-6C89FACC0C1D}" type="slidenum">
              <a:rPr lang="en-US" smtClean="0"/>
              <a:t>12</a:t>
            </a:fld>
            <a:endParaRPr lang="en-US"/>
          </a:p>
        </p:txBody>
      </p:sp>
    </p:spTree>
    <p:extLst>
      <p:ext uri="{BB962C8B-B14F-4D97-AF65-F5344CB8AC3E}">
        <p14:creationId xmlns:p14="http://schemas.microsoft.com/office/powerpoint/2010/main" val="1009897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a:t>It is coordinated effort</a:t>
            </a:r>
          </a:p>
          <a:p>
            <a:pPr marL="174296" indent="-174296">
              <a:buFont typeface="Arial" panose="020B0604020202020204" pitchFamily="34" charset="0"/>
              <a:buChar char="•"/>
            </a:pPr>
            <a:r>
              <a:rPr lang="en-US" dirty="0"/>
              <a:t>As mentioned before; recommendations help guide the RPO to submit projects for consideration</a:t>
            </a:r>
          </a:p>
          <a:p>
            <a:pPr marL="174296" indent="-174296">
              <a:buFont typeface="Arial" panose="020B0604020202020204" pitchFamily="34" charset="0"/>
              <a:buChar char="•"/>
            </a:pPr>
            <a:r>
              <a:rPr lang="en-US" dirty="0"/>
              <a:t>It is a common long range vision among various parties</a:t>
            </a:r>
          </a:p>
        </p:txBody>
      </p:sp>
      <p:sp>
        <p:nvSpPr>
          <p:cNvPr id="4" name="Slide Number Placeholder 3"/>
          <p:cNvSpPr>
            <a:spLocks noGrp="1"/>
          </p:cNvSpPr>
          <p:nvPr>
            <p:ph type="sldNum" sz="quarter" idx="5"/>
          </p:nvPr>
        </p:nvSpPr>
        <p:spPr/>
        <p:txBody>
          <a:bodyPr/>
          <a:lstStyle/>
          <a:p>
            <a:pPr defTabSz="464790">
              <a:defRPr/>
            </a:pPr>
            <a:fld id="{DCB6EF1C-AA17-F640-A7A5-6C89FACC0C1D}" type="slidenum">
              <a:rPr lang="en-US">
                <a:solidFill>
                  <a:prstClr val="black"/>
                </a:solidFill>
              </a:rPr>
              <a:pPr defTabSz="464790">
                <a:defRPr/>
              </a:pPr>
              <a:t>13</a:t>
            </a:fld>
            <a:endParaRPr lang="en-US">
              <a:solidFill>
                <a:prstClr val="black"/>
              </a:solidFill>
            </a:endParaRPr>
          </a:p>
        </p:txBody>
      </p:sp>
    </p:spTree>
    <p:extLst>
      <p:ext uri="{BB962C8B-B14F-4D97-AF65-F5344CB8AC3E}">
        <p14:creationId xmlns:p14="http://schemas.microsoft.com/office/powerpoint/2010/main" val="2080991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6EF1C-AA17-F640-A7A5-6C89FACC0C1D}" type="slidenum">
              <a:rPr lang="en-US" smtClean="0"/>
              <a:t>14</a:t>
            </a:fld>
            <a:endParaRPr lang="en-US"/>
          </a:p>
        </p:txBody>
      </p:sp>
    </p:spTree>
    <p:extLst>
      <p:ext uri="{BB962C8B-B14F-4D97-AF65-F5344CB8AC3E}">
        <p14:creationId xmlns:p14="http://schemas.microsoft.com/office/powerpoint/2010/main" val="3508058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464790">
              <a:defRPr/>
            </a:pPr>
            <a:fld id="{DCB6EF1C-AA17-F640-A7A5-6C89FACC0C1D}" type="slidenum">
              <a:rPr lang="en-US">
                <a:solidFill>
                  <a:prstClr val="black"/>
                </a:solidFill>
              </a:rPr>
              <a:pPr defTabSz="464790">
                <a:defRPr/>
              </a:pPr>
              <a:t>15</a:t>
            </a:fld>
            <a:endParaRPr lang="en-US">
              <a:solidFill>
                <a:prstClr val="black"/>
              </a:solidFill>
            </a:endParaRPr>
          </a:p>
        </p:txBody>
      </p:sp>
    </p:spTree>
    <p:extLst>
      <p:ext uri="{BB962C8B-B14F-4D97-AF65-F5344CB8AC3E}">
        <p14:creationId xmlns:p14="http://schemas.microsoft.com/office/powerpoint/2010/main" val="2865281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6EF1C-AA17-F640-A7A5-6C89FACC0C1D}" type="slidenum">
              <a:rPr lang="en-US" smtClean="0"/>
              <a:t>16</a:t>
            </a:fld>
            <a:endParaRPr lang="en-US"/>
          </a:p>
        </p:txBody>
      </p:sp>
    </p:spTree>
    <p:extLst>
      <p:ext uri="{BB962C8B-B14F-4D97-AF65-F5344CB8AC3E}">
        <p14:creationId xmlns:p14="http://schemas.microsoft.com/office/powerpoint/2010/main" val="705842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26</a:t>
            </a:fld>
            <a:endParaRPr lang="en-US"/>
          </a:p>
        </p:txBody>
      </p:sp>
    </p:spTree>
    <p:extLst>
      <p:ext uri="{BB962C8B-B14F-4D97-AF65-F5344CB8AC3E}">
        <p14:creationId xmlns:p14="http://schemas.microsoft.com/office/powerpoint/2010/main" val="222687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6966869-105D-1BF5-DA96-7D076018CC22}"/>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DE721D1E-41FA-F199-4C9A-559631A1AF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8" name="Slide Number Placeholder 3">
            <a:extLst>
              <a:ext uri="{FF2B5EF4-FFF2-40B4-BE49-F238E27FC236}">
                <a16:creationId xmlns:a16="http://schemas.microsoft.com/office/drawing/2014/main" id="{BCF1362B-DBE5-2420-6931-16E3C82D86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1CBFA7-D2F4-4213-84FA-343E8E00732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66699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464790">
              <a:defRPr/>
            </a:pPr>
            <a:fld id="{DCB6EF1C-AA17-F640-A7A5-6C89FACC0C1D}" type="slidenum">
              <a:rPr lang="en-US">
                <a:solidFill>
                  <a:prstClr val="black"/>
                </a:solidFill>
              </a:rPr>
              <a:pPr defTabSz="464790">
                <a:defRPr/>
              </a:pPr>
              <a:t>5</a:t>
            </a:fld>
            <a:endParaRPr lang="en-US">
              <a:solidFill>
                <a:prstClr val="black"/>
              </a:solidFill>
            </a:endParaRPr>
          </a:p>
        </p:txBody>
      </p:sp>
    </p:spTree>
    <p:extLst>
      <p:ext uri="{BB962C8B-B14F-4D97-AF65-F5344CB8AC3E}">
        <p14:creationId xmlns:p14="http://schemas.microsoft.com/office/powerpoint/2010/main" val="1605963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464790">
              <a:defRPr/>
            </a:pPr>
            <a:fld id="{DCB6EF1C-AA17-F640-A7A5-6C89FACC0C1D}" type="slidenum">
              <a:rPr lang="en-US">
                <a:solidFill>
                  <a:prstClr val="black"/>
                </a:solidFill>
              </a:rPr>
              <a:pPr defTabSz="464790">
                <a:defRPr/>
              </a:pPr>
              <a:t>6</a:t>
            </a:fld>
            <a:endParaRPr lang="en-US">
              <a:solidFill>
                <a:prstClr val="black"/>
              </a:solidFill>
            </a:endParaRPr>
          </a:p>
        </p:txBody>
      </p:sp>
    </p:spTree>
    <p:extLst>
      <p:ext uri="{BB962C8B-B14F-4D97-AF65-F5344CB8AC3E}">
        <p14:creationId xmlns:p14="http://schemas.microsoft.com/office/powerpoint/2010/main" val="616726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464790">
              <a:defRPr/>
            </a:pPr>
            <a:fld id="{DCB6EF1C-AA17-F640-A7A5-6C89FACC0C1D}" type="slidenum">
              <a:rPr lang="en-US">
                <a:solidFill>
                  <a:prstClr val="black"/>
                </a:solidFill>
              </a:rPr>
              <a:pPr defTabSz="464790">
                <a:defRPr/>
              </a:pPr>
              <a:t>7</a:t>
            </a:fld>
            <a:endParaRPr lang="en-US">
              <a:solidFill>
                <a:prstClr val="black"/>
              </a:solidFill>
            </a:endParaRPr>
          </a:p>
        </p:txBody>
      </p:sp>
    </p:spTree>
    <p:extLst>
      <p:ext uri="{BB962C8B-B14F-4D97-AF65-F5344CB8AC3E}">
        <p14:creationId xmlns:p14="http://schemas.microsoft.com/office/powerpoint/2010/main" val="291710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6EF1C-AA17-F640-A7A5-6C89FACC0C1D}" type="slidenum">
              <a:rPr lang="en-US" smtClean="0"/>
              <a:t>8</a:t>
            </a:fld>
            <a:endParaRPr lang="en-US"/>
          </a:p>
        </p:txBody>
      </p:sp>
    </p:spTree>
    <p:extLst>
      <p:ext uri="{BB962C8B-B14F-4D97-AF65-F5344CB8AC3E}">
        <p14:creationId xmlns:p14="http://schemas.microsoft.com/office/powerpoint/2010/main" val="4214669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2877533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464790">
              <a:defRPr/>
            </a:pPr>
            <a:fld id="{DCB6EF1C-AA17-F640-A7A5-6C89FACC0C1D}" type="slidenum">
              <a:rPr lang="en-US">
                <a:solidFill>
                  <a:prstClr val="black"/>
                </a:solidFill>
              </a:rPr>
              <a:pPr defTabSz="464790">
                <a:defRPr/>
              </a:pPr>
              <a:t>10</a:t>
            </a:fld>
            <a:endParaRPr lang="en-US">
              <a:solidFill>
                <a:prstClr val="black"/>
              </a:solidFill>
            </a:endParaRPr>
          </a:p>
        </p:txBody>
      </p:sp>
    </p:spTree>
    <p:extLst>
      <p:ext uri="{BB962C8B-B14F-4D97-AF65-F5344CB8AC3E}">
        <p14:creationId xmlns:p14="http://schemas.microsoft.com/office/powerpoint/2010/main" val="266252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397918" y="3831921"/>
            <a:ext cx="8271945"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397919" y="5105400"/>
            <a:ext cx="64008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398463" y="5854700"/>
            <a:ext cx="6650037"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2"/>
          <p:cNvSpPr>
            <a:spLocks noGrp="1" noChangeArrowheads="1"/>
          </p:cNvSpPr>
          <p:nvPr>
            <p:ph type="title"/>
          </p:nvPr>
        </p:nvSpPr>
        <p:spPr bwMode="auto">
          <a:xfrm>
            <a:off x="175846" y="715228"/>
            <a:ext cx="8743071" cy="790575"/>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248626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2">
            <a:extLst>
              <a:ext uri="{FF2B5EF4-FFF2-40B4-BE49-F238E27FC236}">
                <a16:creationId xmlns:a16="http://schemas.microsoft.com/office/drawing/2014/main" id="{7A091B6E-64E7-62D1-2AC5-E4D6257F752D}"/>
              </a:ext>
            </a:extLst>
          </p:cNvPr>
          <p:cNvSpPr txBox="1">
            <a:spLocks noChangeArrowheads="1"/>
          </p:cNvSpPr>
          <p:nvPr userDrawn="1"/>
        </p:nvSpPr>
        <p:spPr bwMode="auto">
          <a:xfrm>
            <a:off x="176213" y="715963"/>
            <a:ext cx="874236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1pPr>
            <a:lvl2pPr marL="742950" indent="-285750"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2pPr>
            <a:lvl3pPr marL="1143000" indent="-228600"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3pPr>
            <a:lvl4pPr marL="1600200" indent="-228600"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4pPr>
            <a:lvl5pPr marL="2057400" indent="-228600"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5pPr>
            <a:lvl6pPr marL="2514600" indent="-228600" algn="ctr" eaLnBrk="0" fontAlgn="base" hangingPunct="0">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6pPr>
            <a:lvl7pPr marL="2971800" indent="-228600" algn="ctr" eaLnBrk="0" fontAlgn="base" hangingPunct="0">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7pPr>
            <a:lvl8pPr marL="3429000" indent="-228600" algn="ctr" eaLnBrk="0" fontAlgn="base" hangingPunct="0">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8pPr>
            <a:lvl9pPr marL="3886200" indent="-228600" algn="ctr" eaLnBrk="0" fontAlgn="base" hangingPunct="0">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9pPr>
          </a:lstStyle>
          <a:p>
            <a:pPr>
              <a:spcBef>
                <a:spcPct val="0"/>
              </a:spcBef>
              <a:spcAft>
                <a:spcPct val="0"/>
              </a:spcAft>
              <a:buFontTx/>
              <a:buNone/>
              <a:defRPr/>
            </a:pPr>
            <a:r>
              <a:rPr lang="en-US" altLang="en-US" sz="4000" b="1">
                <a:solidFill>
                  <a:srgbClr val="002060"/>
                </a:solidFill>
                <a:latin typeface="Century Gothic" panose="020B0502020202020204" pitchFamily="34" charset="0"/>
              </a:rPr>
              <a:t>Click to edit Master title style</a:t>
            </a:r>
          </a:p>
        </p:txBody>
      </p:sp>
      <p:sp>
        <p:nvSpPr>
          <p:cNvPr id="2" name="Title 1"/>
          <p:cNvSpPr>
            <a:spLocks noGrp="1"/>
          </p:cNvSpPr>
          <p:nvPr>
            <p:ph type="title"/>
          </p:nvPr>
        </p:nvSpPr>
        <p:spPr>
          <a:xfrm>
            <a:off x="1519311" y="1693885"/>
            <a:ext cx="1967304" cy="1162050"/>
          </a:xfrm>
        </p:spPr>
        <p:txBody>
          <a:bodyPr anchor="b"/>
          <a:lstStyle>
            <a:lvl1pPr algn="l">
              <a:defRPr sz="1800" b="1" i="1"/>
            </a:lvl1pPr>
          </a:lstStyle>
          <a:p>
            <a:r>
              <a:rPr lang="en-US" dirty="0"/>
              <a:t>Click to edit Master title style</a:t>
            </a:r>
          </a:p>
        </p:txBody>
      </p:sp>
      <p:sp>
        <p:nvSpPr>
          <p:cNvPr id="3" name="Content Placeholder 2"/>
          <p:cNvSpPr>
            <a:spLocks noGrp="1"/>
          </p:cNvSpPr>
          <p:nvPr>
            <p:ph idx="1"/>
          </p:nvPr>
        </p:nvSpPr>
        <p:spPr>
          <a:xfrm>
            <a:off x="3575050" y="1702190"/>
            <a:ext cx="5407172" cy="49940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19311" y="2919044"/>
            <a:ext cx="1965960" cy="3777177"/>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65651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33378" y="1706073"/>
            <a:ext cx="7448843" cy="2345177"/>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33378" y="4161134"/>
            <a:ext cx="7448843" cy="2345177"/>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2"/>
          <p:cNvSpPr>
            <a:spLocks noGrp="1" noChangeArrowheads="1"/>
          </p:cNvSpPr>
          <p:nvPr>
            <p:ph type="title"/>
          </p:nvPr>
        </p:nvSpPr>
        <p:spPr bwMode="auto">
          <a:xfrm>
            <a:off x="175846" y="715228"/>
            <a:ext cx="8743071" cy="790575"/>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2295398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5" name="Rectangle 52"/>
          <p:cNvSpPr>
            <a:spLocks noGrp="1" noChangeArrowheads="1"/>
          </p:cNvSpPr>
          <p:nvPr>
            <p:ph type="title"/>
          </p:nvPr>
        </p:nvSpPr>
        <p:spPr bwMode="auto">
          <a:xfrm>
            <a:off x="175846" y="715228"/>
            <a:ext cx="8743071" cy="790575"/>
          </a:xfrm>
          <a:prstGeom prst="rect">
            <a:avLst/>
          </a:prstGeom>
          <a:noFill/>
          <a:ln w="9525">
            <a:noFill/>
            <a:miter lim="800000"/>
            <a:headEnd/>
            <a:tailEnd/>
          </a:ln>
        </p:spPr>
        <p:txBody>
          <a:bodyPr/>
          <a:lstStyle/>
          <a:p>
            <a:pPr lvl="0"/>
            <a:r>
              <a:rPr lang="en-US" dirty="0"/>
              <a:t>Click to edit Master title style</a:t>
            </a:r>
          </a:p>
        </p:txBody>
      </p:sp>
      <p:sp>
        <p:nvSpPr>
          <p:cNvPr id="8" name="Content Placeholder 2"/>
          <p:cNvSpPr>
            <a:spLocks noGrp="1"/>
          </p:cNvSpPr>
          <p:nvPr>
            <p:ph sz="half" idx="1"/>
          </p:nvPr>
        </p:nvSpPr>
        <p:spPr>
          <a:xfrm>
            <a:off x="1533378" y="4189075"/>
            <a:ext cx="7448843" cy="2345177"/>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p:nvPr>
        </p:nvSpPr>
        <p:spPr>
          <a:xfrm>
            <a:off x="1526345" y="1706321"/>
            <a:ext cx="7448843" cy="2345177"/>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899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733550"/>
            <a:ext cx="8229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457200" y="1752600"/>
            <a:ext cx="82296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838701" y="88900"/>
            <a:ext cx="38481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142698" y="6356350"/>
            <a:ext cx="544101" cy="365125"/>
          </a:xfrm>
          <a:prstGeom prst="rect">
            <a:avLst/>
          </a:prstGeom>
        </p:spPr>
        <p:txBody>
          <a:bodyPr/>
          <a:lstStyle>
            <a:lvl1pPr algn="r">
              <a:defRPr sz="1200">
                <a:solidFill>
                  <a:schemeClr val="tx1">
                    <a:lumMod val="75000"/>
                    <a:lumOff val="25000"/>
                  </a:schemeClr>
                </a:solidFill>
                <a:latin typeface="Helvetica"/>
              </a:defRPr>
            </a:lvl1pPr>
          </a:lstStyle>
          <a:p>
            <a:fld id="{2985A7AB-62D5-BB49-9143-B22354004447}" type="slidenum">
              <a:rPr lang="en-US" smtClean="0"/>
              <a:pPr/>
              <a:t>‹#›</a:t>
            </a:fld>
            <a:endParaRPr lang="en-US" dirty="0"/>
          </a:p>
        </p:txBody>
      </p:sp>
      <p:sp>
        <p:nvSpPr>
          <p:cNvPr id="5" name="Title Placeholder 1"/>
          <p:cNvSpPr>
            <a:spLocks noGrp="1"/>
          </p:cNvSpPr>
          <p:nvPr>
            <p:ph type="title"/>
          </p:nvPr>
        </p:nvSpPr>
        <p:spPr>
          <a:xfrm>
            <a:off x="457200" y="80656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hasCustomPrompt="1"/>
          </p:nvPr>
        </p:nvSpPr>
        <p:spPr>
          <a:xfrm>
            <a:off x="457200" y="2046738"/>
            <a:ext cx="8229600" cy="3705109"/>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marL="285750" indent="-285750">
              <a:buFont typeface="Arial"/>
              <a:buChar char="•"/>
              <a:defRPr>
                <a:solidFill>
                  <a:schemeClr val="tx1">
                    <a:lumMod val="75000"/>
                    <a:lumOff val="25000"/>
                  </a:schemeClr>
                </a:solidFill>
              </a:defRPr>
            </a:lvl2pPr>
            <a:lvl3pPr marL="285750" indent="-285750">
              <a:buFont typeface="Arial"/>
              <a:buChar char="•"/>
              <a:defRPr>
                <a:solidFill>
                  <a:schemeClr val="tx1">
                    <a:lumMod val="75000"/>
                    <a:lumOff val="25000"/>
                  </a:schemeClr>
                </a:solidFill>
              </a:defRPr>
            </a:lvl3pPr>
            <a:lvl4pPr marL="285750" indent="-285750">
              <a:buFont typeface="Arial"/>
              <a:buChar char="•"/>
              <a:defRPr>
                <a:solidFill>
                  <a:schemeClr val="tx1">
                    <a:lumMod val="75000"/>
                    <a:lumOff val="25000"/>
                  </a:schemeClr>
                </a:solidFill>
              </a:defRPr>
            </a:lvl4pPr>
            <a:lvl5pPr marL="285750" indent="-285750">
              <a:buFont typeface="Arial"/>
              <a:buChar char="•"/>
              <a:defRPr>
                <a:solidFill>
                  <a:schemeClr val="tx1">
                    <a:lumMod val="75000"/>
                    <a:lumOff val="25000"/>
                  </a:schemeClr>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4"/>
            <a:r>
              <a:rPr lang="en-US" dirty="0"/>
              <a:t>Fifth level</a:t>
            </a:r>
          </a:p>
        </p:txBody>
      </p:sp>
    </p:spTree>
    <p:extLst>
      <p:ext uri="{BB962C8B-B14F-4D97-AF65-F5344CB8AC3E}">
        <p14:creationId xmlns:p14="http://schemas.microsoft.com/office/powerpoint/2010/main" val="15868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Content Slide - Title, Short Text, Logo, Bar">
    <p:spTree>
      <p:nvGrpSpPr>
        <p:cNvPr id="1" name=""/>
        <p:cNvGrpSpPr/>
        <p:nvPr/>
      </p:nvGrpSpPr>
      <p:grpSpPr>
        <a:xfrm>
          <a:off x="0" y="0"/>
          <a:ext cx="0" cy="0"/>
          <a:chOff x="0" y="0"/>
          <a:chExt cx="0" cy="0"/>
        </a:xfrm>
      </p:grpSpPr>
      <p:sp>
        <p:nvSpPr>
          <p:cNvPr id="7" name="Rectangle 6"/>
          <p:cNvSpPr/>
          <p:nvPr/>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350" dirty="0">
              <a:solidFill>
                <a:prstClr val="white"/>
              </a:solidFill>
            </a:endParaRPr>
          </a:p>
        </p:txBody>
      </p:sp>
      <p:sp>
        <p:nvSpPr>
          <p:cNvPr id="2" name="Title 1"/>
          <p:cNvSpPr>
            <a:spLocks noGrp="1"/>
          </p:cNvSpPr>
          <p:nvPr>
            <p:ph type="title"/>
          </p:nvPr>
        </p:nvSpPr>
        <p:spPr>
          <a:xfrm>
            <a:off x="628650" y="98429"/>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228730"/>
            <a:ext cx="7886700" cy="5019673"/>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255435" y="6360313"/>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626114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83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0413" y="1695157"/>
            <a:ext cx="7448842" cy="5043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2"/>
          <p:cNvSpPr>
            <a:spLocks noGrp="1" noChangeArrowheads="1"/>
          </p:cNvSpPr>
          <p:nvPr>
            <p:ph type="title"/>
          </p:nvPr>
        </p:nvSpPr>
        <p:spPr bwMode="auto">
          <a:xfrm>
            <a:off x="175846" y="715228"/>
            <a:ext cx="8743071" cy="790575"/>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188551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44980" y="1727174"/>
            <a:ext cx="3566160" cy="491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94963" y="1727174"/>
            <a:ext cx="3566160" cy="491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level0</a:t>
            </a:r>
          </a:p>
        </p:txBody>
      </p:sp>
      <p:sp>
        <p:nvSpPr>
          <p:cNvPr id="5" name="Rectangle 52"/>
          <p:cNvSpPr>
            <a:spLocks noGrp="1" noChangeArrowheads="1"/>
          </p:cNvSpPr>
          <p:nvPr>
            <p:ph type="title"/>
          </p:nvPr>
        </p:nvSpPr>
        <p:spPr bwMode="auto">
          <a:xfrm>
            <a:off x="175846" y="715228"/>
            <a:ext cx="8743071" cy="790575"/>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429540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4699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795463"/>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 id="2147483673" r:id="rId5"/>
    <p:sldLayoutId id="2147483674" r:id="rId6"/>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E29B34FA-18C4-4780-9001-6AA0BF13993E}"/>
              </a:ext>
            </a:extLst>
          </p:cNvPr>
          <p:cNvSpPr>
            <a:spLocks noChangeArrowheads="1"/>
          </p:cNvSpPr>
          <p:nvPr userDrawn="1"/>
        </p:nvSpPr>
        <p:spPr bwMode="auto">
          <a:xfrm>
            <a:off x="171450" y="119063"/>
            <a:ext cx="1277938" cy="6619875"/>
          </a:xfrm>
          <a:prstGeom prst="rect">
            <a:avLst/>
          </a:prstGeom>
          <a:gradFill flip="none" rotWithShape="1">
            <a:gsLst>
              <a:gs pos="0">
                <a:srgbClr val="669966"/>
              </a:gs>
              <a:gs pos="39999">
                <a:srgbClr val="95B995"/>
              </a:gs>
              <a:gs pos="70000">
                <a:srgbClr val="CADCCA"/>
              </a:gs>
              <a:gs pos="100000">
                <a:schemeClr val="bg1"/>
              </a:gs>
            </a:gsLst>
            <a:lin ang="5400000" scaled="0"/>
            <a:tileRect/>
          </a:gradFill>
          <a:ln w="9525">
            <a:noFill/>
            <a:miter lim="800000"/>
            <a:headEnd/>
            <a:tailEnd/>
          </a:ln>
          <a:effectLst/>
        </p:spPr>
        <p:txBody>
          <a:bodyPr wrap="none" anchor="ctr"/>
          <a:lstStyle/>
          <a:p>
            <a:pPr algn="ctr" eaLnBrk="1" hangingPunct="1">
              <a:spcBef>
                <a:spcPct val="5000"/>
              </a:spcBef>
              <a:spcAft>
                <a:spcPct val="20000"/>
              </a:spcAft>
              <a:buFont typeface="Wingdings" panose="05000000000000000000" pitchFamily="2" charset="2"/>
              <a:buChar char="Ø"/>
              <a:defRPr/>
            </a:pPr>
            <a:endParaRPr lang="en-US">
              <a:latin typeface="Arial" charset="0"/>
            </a:endParaRPr>
          </a:p>
        </p:txBody>
      </p:sp>
      <p:sp>
        <p:nvSpPr>
          <p:cNvPr id="1027" name="Rectangle 40">
            <a:extLst>
              <a:ext uri="{FF2B5EF4-FFF2-40B4-BE49-F238E27FC236}">
                <a16:creationId xmlns:a16="http://schemas.microsoft.com/office/drawing/2014/main" id="{1CD4E8A0-6962-4AC8-BB99-A2EBEF7FE3F8}"/>
              </a:ext>
            </a:extLst>
          </p:cNvPr>
          <p:cNvSpPr>
            <a:spLocks noChangeArrowheads="1"/>
          </p:cNvSpPr>
          <p:nvPr userDrawn="1"/>
        </p:nvSpPr>
        <p:spPr bwMode="auto">
          <a:xfrm>
            <a:off x="92075" y="322263"/>
            <a:ext cx="8897938" cy="1268412"/>
          </a:xfrm>
          <a:prstGeom prst="rect">
            <a:avLst/>
          </a:prstGeom>
          <a:solidFill>
            <a:schemeClr val="bg1"/>
          </a:solidFill>
          <a:ln w="28575">
            <a:solidFill>
              <a:srgbClr val="000080"/>
            </a:solidFill>
            <a:miter lim="800000"/>
            <a:headEnd/>
            <a:tailEnd/>
          </a:ln>
        </p:spPr>
        <p:txBody>
          <a:bodyPr wrap="none" anchor="ctr"/>
          <a:lstStyle>
            <a:lvl1pPr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1pPr>
            <a:lvl2pPr marL="742950" indent="-285750"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2pPr>
            <a:lvl3pPr marL="1143000" indent="-228600"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3pPr>
            <a:lvl4pPr marL="1600200" indent="-228600"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4pPr>
            <a:lvl5pPr marL="2057400" indent="-228600"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5pPr>
            <a:lvl6pPr marL="2514600" indent="-228600" algn="ctr" eaLnBrk="0" fontAlgn="base" hangingPunct="0">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6pPr>
            <a:lvl7pPr marL="2971800" indent="-228600" algn="ctr" eaLnBrk="0" fontAlgn="base" hangingPunct="0">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7pPr>
            <a:lvl8pPr marL="3429000" indent="-228600" algn="ctr" eaLnBrk="0" fontAlgn="base" hangingPunct="0">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8pPr>
            <a:lvl9pPr marL="3886200" indent="-228600" algn="ctr" eaLnBrk="0" fontAlgn="base" hangingPunct="0">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9pPr>
          </a:lstStyle>
          <a:p>
            <a:pPr eaLnBrk="1" hangingPunct="1">
              <a:spcBef>
                <a:spcPct val="0"/>
              </a:spcBef>
              <a:spcAft>
                <a:spcPct val="0"/>
              </a:spcAft>
              <a:buFontTx/>
              <a:buNone/>
              <a:defRPr/>
            </a:pPr>
            <a:endParaRPr lang="en-US" altLang="en-US" sz="1800"/>
          </a:p>
        </p:txBody>
      </p:sp>
      <p:sp>
        <p:nvSpPr>
          <p:cNvPr id="1066" name="Text Box 42">
            <a:extLst>
              <a:ext uri="{FF2B5EF4-FFF2-40B4-BE49-F238E27FC236}">
                <a16:creationId xmlns:a16="http://schemas.microsoft.com/office/drawing/2014/main" id="{93EDE6DE-4D82-4AB9-9801-CEE594DCFBCA}"/>
              </a:ext>
            </a:extLst>
          </p:cNvPr>
          <p:cNvSpPr txBox="1">
            <a:spLocks noChangeArrowheads="1"/>
          </p:cNvSpPr>
          <p:nvPr userDrawn="1"/>
        </p:nvSpPr>
        <p:spPr bwMode="auto">
          <a:xfrm>
            <a:off x="111125" y="336550"/>
            <a:ext cx="8863013" cy="338138"/>
          </a:xfrm>
          <a:prstGeom prst="rect">
            <a:avLst/>
          </a:prstGeom>
          <a:solidFill>
            <a:srgbClr val="95B995"/>
          </a:solidFill>
          <a:ln w="9525">
            <a:noFill/>
            <a:miter lim="800000"/>
            <a:headEnd/>
            <a:tailEnd/>
          </a:ln>
          <a:effectLst/>
        </p:spPr>
        <p:txBody>
          <a:bodyPr>
            <a:spAutoFit/>
          </a:bodyPr>
          <a:lstStyle/>
          <a:p>
            <a:pPr algn="ctr" eaLnBrk="1" hangingPunct="1">
              <a:spcBef>
                <a:spcPct val="50000"/>
              </a:spcBef>
              <a:defRPr/>
            </a:pPr>
            <a:r>
              <a:rPr lang="en-US" sz="1400" b="1" kern="0" spc="150" dirty="0">
                <a:solidFill>
                  <a:schemeClr val="bg1"/>
                </a:solidFill>
                <a:latin typeface="Arial" charset="0"/>
              </a:rPr>
              <a:t>P I E D M O N T   </a:t>
            </a:r>
            <a:r>
              <a:rPr lang="en-US" sz="1400" b="1" kern="0" spc="150" dirty="0" err="1">
                <a:solidFill>
                  <a:schemeClr val="bg1"/>
                </a:solidFill>
                <a:latin typeface="Arial" charset="0"/>
              </a:rPr>
              <a:t>T</a:t>
            </a:r>
            <a:r>
              <a:rPr lang="en-US" sz="1400" b="1" kern="0" spc="150" dirty="0">
                <a:solidFill>
                  <a:schemeClr val="bg1"/>
                </a:solidFill>
                <a:latin typeface="Arial" charset="0"/>
              </a:rPr>
              <a:t> R I A D   R U R A L   P L A N </a:t>
            </a:r>
            <a:r>
              <a:rPr lang="en-US" sz="1400" b="1" kern="0" spc="150" dirty="0" err="1">
                <a:solidFill>
                  <a:schemeClr val="bg1"/>
                </a:solidFill>
                <a:latin typeface="Arial" charset="0"/>
              </a:rPr>
              <a:t>N</a:t>
            </a:r>
            <a:r>
              <a:rPr lang="en-US" sz="1400" b="1" kern="0" spc="150" dirty="0">
                <a:solidFill>
                  <a:schemeClr val="bg1"/>
                </a:solidFill>
                <a:latin typeface="Arial" charset="0"/>
              </a:rPr>
              <a:t> I N G   O R G A N I Z A T I O N </a:t>
            </a:r>
            <a:r>
              <a:rPr lang="en-US" sz="1600" b="1" kern="0" spc="150" dirty="0">
                <a:solidFill>
                  <a:schemeClr val="bg1"/>
                </a:solidFill>
                <a:latin typeface="Arial" charset="0"/>
              </a:rPr>
              <a:t> </a:t>
            </a:r>
          </a:p>
        </p:txBody>
      </p:sp>
      <p:sp>
        <p:nvSpPr>
          <p:cNvPr id="1029" name="Text Box 51">
            <a:extLst>
              <a:ext uri="{FF2B5EF4-FFF2-40B4-BE49-F238E27FC236}">
                <a16:creationId xmlns:a16="http://schemas.microsoft.com/office/drawing/2014/main" id="{E69C05E3-5327-4E79-AB88-B6B7BDA30EF9}"/>
              </a:ext>
            </a:extLst>
          </p:cNvPr>
          <p:cNvSpPr txBox="1">
            <a:spLocks noChangeArrowheads="1"/>
          </p:cNvSpPr>
          <p:nvPr userDrawn="1"/>
        </p:nvSpPr>
        <p:spPr bwMode="auto">
          <a:xfrm>
            <a:off x="2728913" y="2152650"/>
            <a:ext cx="5559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1pPr>
            <a:lvl2pPr marL="742950" indent="-285750"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2pPr>
            <a:lvl3pPr marL="1143000" indent="-228600"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3pPr>
            <a:lvl4pPr marL="1600200" indent="-228600"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4pPr>
            <a:lvl5pPr marL="2057400" indent="-228600" algn="ctr">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5pPr>
            <a:lvl6pPr marL="2514600" indent="-228600" algn="ctr" eaLnBrk="0" fontAlgn="base" hangingPunct="0">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6pPr>
            <a:lvl7pPr marL="2971800" indent="-228600" algn="ctr" eaLnBrk="0" fontAlgn="base" hangingPunct="0">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7pPr>
            <a:lvl8pPr marL="3429000" indent="-228600" algn="ctr" eaLnBrk="0" fontAlgn="base" hangingPunct="0">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8pPr>
            <a:lvl9pPr marL="3886200" indent="-228600" algn="ctr" eaLnBrk="0" fontAlgn="base" hangingPunct="0">
              <a:spcBef>
                <a:spcPct val="5000"/>
              </a:spcBef>
              <a:spcAft>
                <a:spcPct val="20000"/>
              </a:spcAft>
              <a:buFont typeface="Wingdings" panose="05000000000000000000" pitchFamily="2" charset="2"/>
              <a:buChar char="Ø"/>
              <a:defRPr sz="2400">
                <a:solidFill>
                  <a:schemeClr val="tx1"/>
                </a:solidFill>
                <a:latin typeface="Arial" panose="020B0604020202020204" pitchFamily="34" charset="0"/>
              </a:defRPr>
            </a:lvl9pPr>
          </a:lstStyle>
          <a:p>
            <a:pPr algn="l" eaLnBrk="1" hangingPunct="1">
              <a:spcBef>
                <a:spcPct val="50000"/>
              </a:spcBef>
              <a:spcAft>
                <a:spcPct val="0"/>
              </a:spcAft>
              <a:buFontTx/>
              <a:buNone/>
              <a:defRPr/>
            </a:pPr>
            <a:endParaRPr lang="en-US" altLang="en-US" sz="1800"/>
          </a:p>
        </p:txBody>
      </p:sp>
      <p:sp>
        <p:nvSpPr>
          <p:cNvPr id="1030" name="Rectangle 52">
            <a:extLst>
              <a:ext uri="{FF2B5EF4-FFF2-40B4-BE49-F238E27FC236}">
                <a16:creationId xmlns:a16="http://schemas.microsoft.com/office/drawing/2014/main" id="{59F4212E-8D47-A1F8-3723-61590D73A4FE}"/>
              </a:ext>
            </a:extLst>
          </p:cNvPr>
          <p:cNvSpPr>
            <a:spLocks noGrp="1" noChangeArrowheads="1"/>
          </p:cNvSpPr>
          <p:nvPr>
            <p:ph type="title"/>
          </p:nvPr>
        </p:nvSpPr>
        <p:spPr bwMode="auto">
          <a:xfrm>
            <a:off x="176213" y="715963"/>
            <a:ext cx="874236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 name="Rectangle 53">
            <a:extLst>
              <a:ext uri="{FF2B5EF4-FFF2-40B4-BE49-F238E27FC236}">
                <a16:creationId xmlns:a16="http://schemas.microsoft.com/office/drawing/2014/main" id="{6C45CC00-5F7D-665D-8CDF-7743512A0F30}"/>
              </a:ext>
            </a:extLst>
          </p:cNvPr>
          <p:cNvSpPr>
            <a:spLocks noGrp="1" noChangeArrowheads="1"/>
          </p:cNvSpPr>
          <p:nvPr>
            <p:ph type="body" idx="1"/>
          </p:nvPr>
        </p:nvSpPr>
        <p:spPr bwMode="auto">
          <a:xfrm>
            <a:off x="1539875" y="1695450"/>
            <a:ext cx="7450138"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icture 48" descr="PTRC_RPO_round.jpg">
            <a:extLst>
              <a:ext uri="{FF2B5EF4-FFF2-40B4-BE49-F238E27FC236}">
                <a16:creationId xmlns:a16="http://schemas.microsoft.com/office/drawing/2014/main" id="{C0B88C16-F5C8-70F7-A9F5-402EFBF920E9}"/>
              </a:ext>
            </a:extLst>
          </p:cNvPr>
          <p:cNvPicPr>
            <a:picLocks noChangeAspect="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863" y="5688013"/>
            <a:ext cx="10271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0824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xStyles>
    <p:titleStyle>
      <a:lvl1pPr algn="ctr" rtl="0" eaLnBrk="0" fontAlgn="base" hangingPunct="0">
        <a:spcBef>
          <a:spcPct val="0"/>
        </a:spcBef>
        <a:spcAft>
          <a:spcPct val="0"/>
        </a:spcAft>
        <a:defRPr sz="4000" b="1">
          <a:solidFill>
            <a:srgbClr val="002060"/>
          </a:solidFill>
          <a:latin typeface="+mj-lt"/>
          <a:ea typeface="+mj-ea"/>
          <a:cs typeface="+mj-cs"/>
        </a:defRPr>
      </a:lvl1pPr>
      <a:lvl2pPr algn="ctr" rtl="0" eaLnBrk="0" fontAlgn="base" hangingPunct="0">
        <a:spcBef>
          <a:spcPct val="0"/>
        </a:spcBef>
        <a:spcAft>
          <a:spcPct val="0"/>
        </a:spcAft>
        <a:defRPr sz="4000" b="1">
          <a:solidFill>
            <a:srgbClr val="002060"/>
          </a:solidFill>
          <a:latin typeface="Century Gothic" pitchFamily="34" charset="0"/>
        </a:defRPr>
      </a:lvl2pPr>
      <a:lvl3pPr algn="ctr" rtl="0" eaLnBrk="0" fontAlgn="base" hangingPunct="0">
        <a:spcBef>
          <a:spcPct val="0"/>
        </a:spcBef>
        <a:spcAft>
          <a:spcPct val="0"/>
        </a:spcAft>
        <a:defRPr sz="4000" b="1">
          <a:solidFill>
            <a:srgbClr val="002060"/>
          </a:solidFill>
          <a:latin typeface="Century Gothic" pitchFamily="34" charset="0"/>
        </a:defRPr>
      </a:lvl3pPr>
      <a:lvl4pPr algn="ctr" rtl="0" eaLnBrk="0" fontAlgn="base" hangingPunct="0">
        <a:spcBef>
          <a:spcPct val="0"/>
        </a:spcBef>
        <a:spcAft>
          <a:spcPct val="0"/>
        </a:spcAft>
        <a:defRPr sz="4000" b="1">
          <a:solidFill>
            <a:srgbClr val="002060"/>
          </a:solidFill>
          <a:latin typeface="Century Gothic" pitchFamily="34" charset="0"/>
        </a:defRPr>
      </a:lvl4pPr>
      <a:lvl5pPr algn="ctr" rtl="0" eaLnBrk="0" fontAlgn="base" hangingPunct="0">
        <a:spcBef>
          <a:spcPct val="0"/>
        </a:spcBef>
        <a:spcAft>
          <a:spcPct val="0"/>
        </a:spcAft>
        <a:defRPr sz="4000" b="1">
          <a:solidFill>
            <a:srgbClr val="002060"/>
          </a:solidFill>
          <a:latin typeface="Century Gothic" pitchFamily="34" charset="0"/>
        </a:defRPr>
      </a:lvl5pPr>
      <a:lvl6pPr marL="457200" algn="ctr" rtl="0" fontAlgn="base">
        <a:spcBef>
          <a:spcPct val="0"/>
        </a:spcBef>
        <a:spcAft>
          <a:spcPct val="0"/>
        </a:spcAft>
        <a:defRPr sz="4000" b="1">
          <a:solidFill>
            <a:schemeClr val="accent2"/>
          </a:solidFill>
          <a:latin typeface="Century Gothic" pitchFamily="34" charset="0"/>
        </a:defRPr>
      </a:lvl6pPr>
      <a:lvl7pPr marL="914400" algn="ctr" rtl="0" fontAlgn="base">
        <a:spcBef>
          <a:spcPct val="0"/>
        </a:spcBef>
        <a:spcAft>
          <a:spcPct val="0"/>
        </a:spcAft>
        <a:defRPr sz="4000" b="1">
          <a:solidFill>
            <a:schemeClr val="accent2"/>
          </a:solidFill>
          <a:latin typeface="Century Gothic" pitchFamily="34" charset="0"/>
        </a:defRPr>
      </a:lvl7pPr>
      <a:lvl8pPr marL="1371600" algn="ctr" rtl="0" fontAlgn="base">
        <a:spcBef>
          <a:spcPct val="0"/>
        </a:spcBef>
        <a:spcAft>
          <a:spcPct val="0"/>
        </a:spcAft>
        <a:defRPr sz="4000" b="1">
          <a:solidFill>
            <a:schemeClr val="accent2"/>
          </a:solidFill>
          <a:latin typeface="Century Gothic" pitchFamily="34" charset="0"/>
        </a:defRPr>
      </a:lvl8pPr>
      <a:lvl9pPr marL="1828800" algn="ctr" rtl="0" fontAlgn="base">
        <a:spcBef>
          <a:spcPct val="0"/>
        </a:spcBef>
        <a:spcAft>
          <a:spcPct val="0"/>
        </a:spcAft>
        <a:defRPr sz="4000" b="1">
          <a:solidFill>
            <a:schemeClr val="accent2"/>
          </a:solidFill>
          <a:latin typeface="Century Gothic" pitchFamily="34" charset="0"/>
        </a:defRPr>
      </a:lvl9pPr>
    </p:titleStyle>
    <p:bodyStyle>
      <a:lvl1pPr marL="342900" indent="-342900" algn="l" rtl="0" eaLnBrk="0" fontAlgn="base" hangingPunct="0">
        <a:spcBef>
          <a:spcPct val="20000"/>
        </a:spcBef>
        <a:spcAft>
          <a:spcPct val="20000"/>
        </a:spcAft>
        <a:buFont typeface="Century Gothic" panose="020B0502020202020204" pitchFamily="34" charset="0"/>
        <a:buChar char="–"/>
        <a:defRPr sz="3200">
          <a:solidFill>
            <a:srgbClr val="002060"/>
          </a:solidFill>
          <a:latin typeface="+mn-lt"/>
          <a:ea typeface="+mn-ea"/>
          <a:cs typeface="+mn-cs"/>
        </a:defRPr>
      </a:lvl1pPr>
      <a:lvl2pPr marL="742950" indent="-285750" algn="l" rtl="0" eaLnBrk="0" fontAlgn="base" hangingPunct="0">
        <a:spcBef>
          <a:spcPct val="20000"/>
        </a:spcBef>
        <a:spcAft>
          <a:spcPct val="20000"/>
        </a:spcAft>
        <a:buFont typeface="Century Gothic" panose="020B0502020202020204" pitchFamily="34" charset="0"/>
        <a:buChar char="–"/>
        <a:defRPr sz="2800">
          <a:solidFill>
            <a:srgbClr val="002060"/>
          </a:solidFill>
          <a:latin typeface="+mn-lt"/>
        </a:defRPr>
      </a:lvl2pPr>
      <a:lvl3pPr marL="1143000" indent="-228600" algn="l" rtl="0" eaLnBrk="0" fontAlgn="base" hangingPunct="0">
        <a:spcBef>
          <a:spcPct val="20000"/>
        </a:spcBef>
        <a:spcAft>
          <a:spcPct val="20000"/>
        </a:spcAft>
        <a:buFont typeface="Century Gothic" panose="020B0502020202020204" pitchFamily="34" charset="0"/>
        <a:buChar char="–"/>
        <a:defRPr sz="2400">
          <a:solidFill>
            <a:srgbClr val="002060"/>
          </a:solidFill>
          <a:latin typeface="+mn-lt"/>
        </a:defRPr>
      </a:lvl3pPr>
      <a:lvl4pPr marL="1600200" indent="-228600" algn="l" rtl="0" eaLnBrk="0" fontAlgn="base" hangingPunct="0">
        <a:spcBef>
          <a:spcPct val="20000"/>
        </a:spcBef>
        <a:spcAft>
          <a:spcPct val="20000"/>
        </a:spcAft>
        <a:buFont typeface="Century Gothic" panose="020B0502020202020204" pitchFamily="34" charset="0"/>
        <a:buChar char="–"/>
        <a:defRPr sz="2000">
          <a:solidFill>
            <a:srgbClr val="002060"/>
          </a:solidFill>
          <a:latin typeface="+mn-lt"/>
        </a:defRPr>
      </a:lvl4pPr>
      <a:lvl5pPr marL="2057400" indent="-228600" algn="l" rtl="0" eaLnBrk="0" fontAlgn="base" hangingPunct="0">
        <a:spcBef>
          <a:spcPct val="20000"/>
        </a:spcBef>
        <a:spcAft>
          <a:spcPct val="20000"/>
        </a:spcAft>
        <a:buFont typeface="Century Gothic" panose="020B0502020202020204" pitchFamily="34" charset="0"/>
        <a:buChar char="–"/>
        <a:defRPr sz="2000">
          <a:solidFill>
            <a:srgbClr val="002060"/>
          </a:solidFill>
          <a:latin typeface="+mn-lt"/>
        </a:defRPr>
      </a:lvl5pPr>
      <a:lvl6pPr marL="2514600" indent="-228600" algn="l" rtl="0" fontAlgn="base">
        <a:spcBef>
          <a:spcPct val="20000"/>
        </a:spcBef>
        <a:spcAft>
          <a:spcPct val="20000"/>
        </a:spcAft>
        <a:buFont typeface="Century Gothic" pitchFamily="34" charset="0"/>
        <a:buChar char="–"/>
        <a:defRPr sz="2000">
          <a:solidFill>
            <a:schemeClr val="tx1"/>
          </a:solidFill>
          <a:latin typeface="+mn-lt"/>
        </a:defRPr>
      </a:lvl6pPr>
      <a:lvl7pPr marL="2971800" indent="-228600" algn="l" rtl="0" fontAlgn="base">
        <a:spcBef>
          <a:spcPct val="20000"/>
        </a:spcBef>
        <a:spcAft>
          <a:spcPct val="20000"/>
        </a:spcAft>
        <a:buFont typeface="Century Gothic" pitchFamily="34" charset="0"/>
        <a:buChar char="–"/>
        <a:defRPr sz="2000">
          <a:solidFill>
            <a:schemeClr val="tx1"/>
          </a:solidFill>
          <a:latin typeface="+mn-lt"/>
        </a:defRPr>
      </a:lvl7pPr>
      <a:lvl8pPr marL="3429000" indent="-228600" algn="l" rtl="0" fontAlgn="base">
        <a:spcBef>
          <a:spcPct val="20000"/>
        </a:spcBef>
        <a:spcAft>
          <a:spcPct val="20000"/>
        </a:spcAft>
        <a:buFont typeface="Century Gothic" pitchFamily="34" charset="0"/>
        <a:buChar char="–"/>
        <a:defRPr sz="2000">
          <a:solidFill>
            <a:schemeClr val="tx1"/>
          </a:solidFill>
          <a:latin typeface="+mn-lt"/>
        </a:defRPr>
      </a:lvl8pPr>
      <a:lvl9pPr marL="3886200" indent="-228600" algn="l" rtl="0" fontAlgn="base">
        <a:spcBef>
          <a:spcPct val="20000"/>
        </a:spcBef>
        <a:spcAft>
          <a:spcPct val="20000"/>
        </a:spcAft>
        <a:buFont typeface="Century Gothic"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nnect.ncdot.gov/projects/planning/Pages/Comprehensive-Transportation-Plans.aspx?county=rockingham" TargetMode="External"/><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hyperlink" Target="https://connect.ncdot.gov/projects/planning/Pages/CTP-Details.aspx?study_id=Rockingham%20Count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dvallieres@ptrc.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prcook@ncdot.gov" TargetMode="External"/><Relationship Id="rId4" Type="http://schemas.openxmlformats.org/officeDocument/2006/relationships/hyperlink" Target="mailto:elstupka@ncdot.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emf"/><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ncleg.net/EnactedLegislation/Statutes/HTML/BySection/Chapter_136/GS_136-66.2.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037" y="3750304"/>
            <a:ext cx="8650981" cy="1465156"/>
          </a:xfrm>
        </p:spPr>
        <p:txBody>
          <a:bodyPr/>
          <a:lstStyle/>
          <a:p>
            <a:pPr algn="ctr"/>
            <a:r>
              <a:rPr lang="en-US" sz="4000" dirty="0">
                <a:solidFill>
                  <a:schemeClr val="tx1"/>
                </a:solidFill>
              </a:rPr>
              <a:t>Rockingham County Comprehensive Transportation Plan (CTP) </a:t>
            </a:r>
            <a:br>
              <a:rPr lang="en-US" sz="4000" dirty="0">
                <a:solidFill>
                  <a:schemeClr val="tx1"/>
                </a:solidFill>
              </a:rPr>
            </a:br>
            <a:r>
              <a:rPr lang="en-US" sz="4000" dirty="0">
                <a:solidFill>
                  <a:schemeClr val="tx1"/>
                </a:solidFill>
              </a:rPr>
              <a:t>Update and Overview</a:t>
            </a:r>
          </a:p>
        </p:txBody>
      </p:sp>
      <p:sp>
        <p:nvSpPr>
          <p:cNvPr id="3" name="Subtitle 2"/>
          <p:cNvSpPr>
            <a:spLocks noGrp="1"/>
          </p:cNvSpPr>
          <p:nvPr>
            <p:ph type="subTitle" idx="1"/>
          </p:nvPr>
        </p:nvSpPr>
        <p:spPr>
          <a:xfrm>
            <a:off x="397918" y="5473884"/>
            <a:ext cx="6400800" cy="660400"/>
          </a:xfrm>
        </p:spPr>
        <p:txBody>
          <a:bodyPr/>
          <a:lstStyle/>
          <a:p>
            <a:r>
              <a:rPr lang="en-US" sz="1800" dirty="0">
                <a:solidFill>
                  <a:schemeClr val="tx1"/>
                </a:solidFill>
              </a:rPr>
              <a:t>Pam Cook - NCDOT</a:t>
            </a:r>
          </a:p>
          <a:p>
            <a:r>
              <a:rPr lang="en-US" sz="1800" dirty="0">
                <a:solidFill>
                  <a:schemeClr val="tx1"/>
                </a:solidFill>
              </a:rPr>
              <a:t>Emily Stupka - NCDOT</a:t>
            </a:r>
          </a:p>
          <a:p>
            <a:r>
              <a:rPr lang="en-US" sz="1800" dirty="0">
                <a:solidFill>
                  <a:schemeClr val="tx1"/>
                </a:solidFill>
              </a:rPr>
              <a:t>Dawn Vallieres - PTRPO</a:t>
            </a:r>
          </a:p>
          <a:p>
            <a:endParaRPr lang="en-US" dirty="0"/>
          </a:p>
        </p:txBody>
      </p:sp>
    </p:spTree>
    <p:extLst>
      <p:ext uri="{BB962C8B-B14F-4D97-AF65-F5344CB8AC3E}">
        <p14:creationId xmlns:p14="http://schemas.microsoft.com/office/powerpoint/2010/main" val="2743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776C3D-5F2A-E620-4A66-12C8089A1A65}"/>
              </a:ext>
            </a:extLst>
          </p:cNvPr>
          <p:cNvPicPr>
            <a:picLocks noChangeAspect="1"/>
          </p:cNvPicPr>
          <p:nvPr/>
        </p:nvPicPr>
        <p:blipFill>
          <a:blip r:embed="rId3"/>
          <a:stretch>
            <a:fillRect/>
          </a:stretch>
        </p:blipFill>
        <p:spPr>
          <a:xfrm>
            <a:off x="1408599" y="3930557"/>
            <a:ext cx="371888" cy="609653"/>
          </a:xfrm>
          <a:prstGeom prst="rect">
            <a:avLst/>
          </a:prstGeom>
        </p:spPr>
      </p:pic>
      <p:sp>
        <p:nvSpPr>
          <p:cNvPr id="3" name="Text Placeholder 2"/>
          <p:cNvSpPr>
            <a:spLocks noGrp="1"/>
          </p:cNvSpPr>
          <p:nvPr>
            <p:ph type="body" sz="quarter" idx="11"/>
          </p:nvPr>
        </p:nvSpPr>
        <p:spPr>
          <a:xfrm>
            <a:off x="457200" y="1240166"/>
            <a:ext cx="8229600" cy="5017759"/>
          </a:xfrm>
        </p:spPr>
        <p:txBody>
          <a:bodyPr/>
          <a:lstStyle/>
          <a:p>
            <a:endParaRPr lang="en-US" dirty="0"/>
          </a:p>
        </p:txBody>
      </p:sp>
      <p:sp>
        <p:nvSpPr>
          <p:cNvPr id="5" name="Slide Number Placeholder 4"/>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C2E06F5-03C5-4BA5-AE80-2E98A827F366}" type="slidenum">
              <a:rPr kumimoji="0" lang="en-US" altLang="en-US"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lumMod val="50000"/>
                  <a:lumOff val="50000"/>
                </a:prstClr>
              </a:solidFill>
              <a:effectLst/>
              <a:uLnTx/>
              <a:uFillTx/>
              <a:latin typeface="Calibri" pitchFamily="34" charset="0"/>
              <a:ea typeface="MS PGothic" pitchFamily="34" charset="-128"/>
              <a:cs typeface="+mn-cs"/>
            </a:endParaRPr>
          </a:p>
        </p:txBody>
      </p:sp>
      <p:sp>
        <p:nvSpPr>
          <p:cNvPr id="20" name="Rectangle 3"/>
          <p:cNvSpPr>
            <a:spLocks noChangeArrowheads="1"/>
          </p:cNvSpPr>
          <p:nvPr/>
        </p:nvSpPr>
        <p:spPr bwMode="auto">
          <a:xfrm>
            <a:off x="517070" y="1358976"/>
            <a:ext cx="4007069" cy="652185"/>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charset="0"/>
                <a:ea typeface="MS PGothic" pitchFamily="34" charset="-128"/>
                <a:cs typeface="+mn-cs"/>
              </a:rPr>
              <a:t>Long-Range Planning CTP</a:t>
            </a:r>
            <a:endParaRPr kumimoji="0" lang="en-US" sz="1800" b="0" i="0" u="none" strike="noStrike" kern="1200" cap="none" spc="0" normalizeH="0" baseline="0" noProof="0" dirty="0">
              <a:ln>
                <a:noFill/>
              </a:ln>
              <a:solidFill>
                <a:srgbClr val="FFC000"/>
              </a:solidFill>
              <a:effectLst/>
              <a:uLnTx/>
              <a:uFillTx/>
              <a:latin typeface="Arial"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C000"/>
                </a:solidFill>
                <a:uLnTx/>
                <a:uFillTx/>
                <a:latin typeface="Arial" charset="0"/>
                <a:ea typeface="MS PGothic" pitchFamily="34" charset="-128"/>
                <a:cs typeface="+mn-cs"/>
              </a:rPr>
              <a:t>Determining the Need</a:t>
            </a:r>
          </a:p>
        </p:txBody>
      </p:sp>
      <p:sp>
        <p:nvSpPr>
          <p:cNvPr id="21" name="Rectangle 4"/>
          <p:cNvSpPr>
            <a:spLocks noChangeArrowheads="1"/>
          </p:cNvSpPr>
          <p:nvPr/>
        </p:nvSpPr>
        <p:spPr bwMode="auto">
          <a:xfrm>
            <a:off x="1408599" y="3074279"/>
            <a:ext cx="5027467" cy="668315"/>
          </a:xfrm>
          <a:prstGeom prst="rect">
            <a:avLst/>
          </a:prstGeom>
          <a:solidFill>
            <a:srgbClr val="00B0F0"/>
          </a:solidFill>
          <a:ln w="12700">
            <a:solidFill>
              <a:schemeClr val="tx1"/>
            </a:solidFill>
            <a:miter lim="800000"/>
            <a:headEnd type="none" w="sm" len="sm"/>
            <a:tailEnd type="none" w="sm" len="sm"/>
          </a:ln>
          <a:effectLst/>
        </p:spPr>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S PGothic" pitchFamily="34" charset="-128"/>
                <a:cs typeface="+mn-cs"/>
              </a:rPr>
              <a:t>Program Development</a:t>
            </a:r>
            <a:endParaRPr kumimoji="0" lang="en-US" sz="18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uLnTx/>
                <a:uFillTx/>
                <a:latin typeface="Arial" charset="0"/>
                <a:ea typeface="MS PGothic" pitchFamily="34" charset="-128"/>
                <a:cs typeface="+mn-cs"/>
              </a:rPr>
              <a:t>Funding the Projects</a:t>
            </a:r>
          </a:p>
        </p:txBody>
      </p:sp>
      <p:sp>
        <p:nvSpPr>
          <p:cNvPr id="22" name="Rectangle 5"/>
          <p:cNvSpPr>
            <a:spLocks noChangeArrowheads="1"/>
          </p:cNvSpPr>
          <p:nvPr/>
        </p:nvSpPr>
        <p:spPr bwMode="auto">
          <a:xfrm>
            <a:off x="1924574" y="3915047"/>
            <a:ext cx="4978843" cy="622585"/>
          </a:xfrm>
          <a:prstGeom prst="rect">
            <a:avLst/>
          </a:prstGeom>
          <a:solidFill>
            <a:srgbClr val="CC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uLnTx/>
                <a:uFillTx/>
                <a:latin typeface="Arial" charset="0"/>
                <a:ea typeface="MS PGothic" pitchFamily="34" charset="-128"/>
                <a:cs typeface="+mn-cs"/>
              </a:rPr>
              <a:t>Project Planning</a:t>
            </a:r>
            <a:endParaRPr kumimoji="0" lang="en-US" sz="1800" b="0" i="0" u="none" strike="noStrike" kern="1200" cap="none" spc="0" normalizeH="0" baseline="0" noProof="0" dirty="0">
              <a:ln>
                <a:noFill/>
              </a:ln>
              <a:uLnTx/>
              <a:uFillTx/>
              <a:latin typeface="Arial"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uLnTx/>
                <a:uFillTx/>
                <a:latin typeface="Arial" charset="0"/>
                <a:ea typeface="MS PGothic" pitchFamily="34" charset="-128"/>
                <a:cs typeface="+mn-cs"/>
              </a:rPr>
              <a:t>Minimizing the Impacts</a:t>
            </a:r>
          </a:p>
        </p:txBody>
      </p:sp>
      <p:sp>
        <p:nvSpPr>
          <p:cNvPr id="23" name="Rectangle 6"/>
          <p:cNvSpPr>
            <a:spLocks noChangeArrowheads="1"/>
          </p:cNvSpPr>
          <p:nvPr/>
        </p:nvSpPr>
        <p:spPr bwMode="auto">
          <a:xfrm>
            <a:off x="2472430" y="4676622"/>
            <a:ext cx="5053101" cy="582980"/>
          </a:xfrm>
          <a:prstGeom prst="rect">
            <a:avLst/>
          </a:prstGeom>
          <a:solidFill>
            <a:srgbClr val="92D050"/>
          </a:solidFill>
          <a:ln w="12700">
            <a:solidFill>
              <a:schemeClr val="tx1"/>
            </a:solidFill>
            <a:miter lim="800000"/>
            <a:headEnd type="none" w="sm" len="sm"/>
            <a:tailEnd type="none" w="sm" len="sm"/>
          </a:ln>
          <a:effectLst/>
        </p:spPr>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uLnTx/>
                <a:uFillTx/>
                <a:latin typeface="Arial" charset="0"/>
                <a:ea typeface="MS PGothic" pitchFamily="34" charset="-128"/>
                <a:cs typeface="+mn-cs"/>
              </a:rPr>
              <a:t>Project Design</a:t>
            </a:r>
            <a:endParaRPr kumimoji="0" lang="en-US" sz="1800" b="0" i="0" u="none" strike="noStrike" kern="1200" cap="none" spc="0" normalizeH="0" baseline="0" noProof="0" dirty="0">
              <a:ln>
                <a:noFill/>
              </a:ln>
              <a:uLnTx/>
              <a:uFillTx/>
              <a:latin typeface="Arial"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uLnTx/>
                <a:uFillTx/>
                <a:latin typeface="Arial" charset="0"/>
                <a:ea typeface="MS PGothic" pitchFamily="34" charset="-128"/>
                <a:cs typeface="+mn-cs"/>
              </a:rPr>
              <a:t>Design &amp; Right-of-Way (ROW)</a:t>
            </a:r>
          </a:p>
        </p:txBody>
      </p:sp>
      <p:sp>
        <p:nvSpPr>
          <p:cNvPr id="24" name="AutoShape 7"/>
          <p:cNvSpPr>
            <a:spLocks noChangeArrowheads="1"/>
          </p:cNvSpPr>
          <p:nvPr/>
        </p:nvSpPr>
        <p:spPr bwMode="auto">
          <a:xfrm flipV="1">
            <a:off x="1969691" y="4577016"/>
            <a:ext cx="352633" cy="579109"/>
          </a:xfrm>
          <a:custGeom>
            <a:avLst/>
            <a:gdLst>
              <a:gd name="T0" fmla="*/ 75862994 w 21600"/>
              <a:gd name="T1" fmla="*/ 0 h 21600"/>
              <a:gd name="T2" fmla="*/ 75862994 w 21600"/>
              <a:gd name="T3" fmla="*/ 299727834 h 21600"/>
              <a:gd name="T4" fmla="*/ 11344401 w 21600"/>
              <a:gd name="T5" fmla="*/ 532499554 h 21600"/>
              <a:gd name="T6" fmla="*/ 101633817 w 21600"/>
              <a:gd name="T7" fmla="*/ 149863932 h 21600"/>
              <a:gd name="T8" fmla="*/ 17694720 60000 65536"/>
              <a:gd name="T9" fmla="*/ 5898240 60000 65536"/>
              <a:gd name="T10" fmla="*/ 5898240 60000 65536"/>
              <a:gd name="T11" fmla="*/ 0 60000 65536"/>
              <a:gd name="T12" fmla="*/ 12427 w 21600"/>
              <a:gd name="T13" fmla="*/ 3720 h 21600"/>
              <a:gd name="T14" fmla="*/ 19475 w 21600"/>
              <a:gd name="T15" fmla="*/ 8438 h 21600"/>
            </a:gdLst>
            <a:ahLst/>
            <a:cxnLst>
              <a:cxn ang="T8">
                <a:pos x="T0" y="T1"/>
              </a:cxn>
              <a:cxn ang="T9">
                <a:pos x="T2" y="T3"/>
              </a:cxn>
              <a:cxn ang="T10">
                <a:pos x="T4" y="T5"/>
              </a:cxn>
              <a:cxn ang="T11">
                <a:pos x="T6" y="T7"/>
              </a:cxn>
            </a:cxnLst>
            <a:rect l="T12" t="T13" r="T14" b="T15"/>
            <a:pathLst>
              <a:path w="21600" h="21600">
                <a:moveTo>
                  <a:pt x="21600" y="6079"/>
                </a:moveTo>
                <a:lnTo>
                  <a:pt x="16123" y="0"/>
                </a:lnTo>
                <a:lnTo>
                  <a:pt x="16123" y="3720"/>
                </a:lnTo>
                <a:lnTo>
                  <a:pt x="12427" y="3720"/>
                </a:lnTo>
                <a:cubicBezTo>
                  <a:pt x="5564" y="3720"/>
                  <a:pt x="0" y="7498"/>
                  <a:pt x="0" y="12158"/>
                </a:cubicBezTo>
                <a:lnTo>
                  <a:pt x="0" y="21600"/>
                </a:lnTo>
                <a:lnTo>
                  <a:pt x="4822" y="21600"/>
                </a:lnTo>
                <a:lnTo>
                  <a:pt x="4822" y="12158"/>
                </a:lnTo>
                <a:cubicBezTo>
                  <a:pt x="4822" y="10104"/>
                  <a:pt x="8227" y="8438"/>
                  <a:pt x="12427" y="8438"/>
                </a:cubicBezTo>
                <a:lnTo>
                  <a:pt x="16123" y="8438"/>
                </a:lnTo>
                <a:lnTo>
                  <a:pt x="16123" y="12158"/>
                </a:lnTo>
                <a:lnTo>
                  <a:pt x="21600" y="6079"/>
                </a:lnTo>
                <a:close/>
              </a:path>
            </a:pathLst>
          </a:custGeom>
          <a:solidFill>
            <a:srgbClr val="3333FF"/>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25" name="Rectangle 8"/>
          <p:cNvSpPr>
            <a:spLocks noChangeArrowheads="1"/>
          </p:cNvSpPr>
          <p:nvPr/>
        </p:nvSpPr>
        <p:spPr bwMode="auto">
          <a:xfrm>
            <a:off x="2835553" y="5489480"/>
            <a:ext cx="5387614" cy="56818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effectLst/>
                <a:uLnTx/>
                <a:uFillTx/>
                <a:latin typeface="Arial" charset="0"/>
                <a:ea typeface="MS PGothic" pitchFamily="34" charset="-128"/>
                <a:cs typeface="+mn-cs"/>
              </a:rPr>
              <a:t>Construction, Maintenance, Operations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uLnTx/>
                <a:uFillTx/>
                <a:latin typeface="Arial" charset="0"/>
                <a:ea typeface="MS PGothic" pitchFamily="34" charset="-128"/>
                <a:cs typeface="+mn-cs"/>
              </a:rPr>
              <a:t>Building &amp; Maintaining the Road</a:t>
            </a:r>
            <a:endParaRPr kumimoji="0" lang="en-US" sz="1800" b="1" i="0" u="none" strike="noStrike" kern="1200" cap="none" spc="0" normalizeH="0" baseline="0" noProof="0" dirty="0">
              <a:ln>
                <a:noFill/>
              </a:ln>
              <a:uLnTx/>
              <a:uFillTx/>
              <a:latin typeface="Arial" charset="0"/>
              <a:ea typeface="MS PGothic" pitchFamily="34" charset="-128"/>
              <a:cs typeface="+mn-cs"/>
            </a:endParaRPr>
          </a:p>
        </p:txBody>
      </p:sp>
      <p:sp>
        <p:nvSpPr>
          <p:cNvPr id="26" name="AutoShape 9"/>
          <p:cNvSpPr>
            <a:spLocks noChangeArrowheads="1"/>
          </p:cNvSpPr>
          <p:nvPr/>
        </p:nvSpPr>
        <p:spPr bwMode="auto">
          <a:xfrm flipV="1">
            <a:off x="1006235" y="2958915"/>
            <a:ext cx="352633" cy="579109"/>
          </a:xfrm>
          <a:custGeom>
            <a:avLst/>
            <a:gdLst>
              <a:gd name="T0" fmla="*/ 75862994 w 21600"/>
              <a:gd name="T1" fmla="*/ 0 h 21600"/>
              <a:gd name="T2" fmla="*/ 75862994 w 21600"/>
              <a:gd name="T3" fmla="*/ 299727834 h 21600"/>
              <a:gd name="T4" fmla="*/ 11344401 w 21600"/>
              <a:gd name="T5" fmla="*/ 532499554 h 21600"/>
              <a:gd name="T6" fmla="*/ 101633817 w 21600"/>
              <a:gd name="T7" fmla="*/ 149863932 h 21600"/>
              <a:gd name="T8" fmla="*/ 17694720 60000 65536"/>
              <a:gd name="T9" fmla="*/ 5898240 60000 65536"/>
              <a:gd name="T10" fmla="*/ 5898240 60000 65536"/>
              <a:gd name="T11" fmla="*/ 0 60000 65536"/>
              <a:gd name="T12" fmla="*/ 12427 w 21600"/>
              <a:gd name="T13" fmla="*/ 3720 h 21600"/>
              <a:gd name="T14" fmla="*/ 19475 w 21600"/>
              <a:gd name="T15" fmla="*/ 8438 h 21600"/>
            </a:gdLst>
            <a:ahLst/>
            <a:cxnLst>
              <a:cxn ang="T8">
                <a:pos x="T0" y="T1"/>
              </a:cxn>
              <a:cxn ang="T9">
                <a:pos x="T2" y="T3"/>
              </a:cxn>
              <a:cxn ang="T10">
                <a:pos x="T4" y="T5"/>
              </a:cxn>
              <a:cxn ang="T11">
                <a:pos x="T6" y="T7"/>
              </a:cxn>
            </a:cxnLst>
            <a:rect l="T12" t="T13" r="T14" b="T15"/>
            <a:pathLst>
              <a:path w="21600" h="21600">
                <a:moveTo>
                  <a:pt x="21600" y="6079"/>
                </a:moveTo>
                <a:lnTo>
                  <a:pt x="16123" y="0"/>
                </a:lnTo>
                <a:lnTo>
                  <a:pt x="16123" y="3720"/>
                </a:lnTo>
                <a:lnTo>
                  <a:pt x="12427" y="3720"/>
                </a:lnTo>
                <a:cubicBezTo>
                  <a:pt x="5564" y="3720"/>
                  <a:pt x="0" y="7498"/>
                  <a:pt x="0" y="12158"/>
                </a:cubicBezTo>
                <a:lnTo>
                  <a:pt x="0" y="21600"/>
                </a:lnTo>
                <a:lnTo>
                  <a:pt x="4822" y="21600"/>
                </a:lnTo>
                <a:lnTo>
                  <a:pt x="4822" y="12158"/>
                </a:lnTo>
                <a:cubicBezTo>
                  <a:pt x="4822" y="10104"/>
                  <a:pt x="8227" y="8438"/>
                  <a:pt x="12427" y="8438"/>
                </a:cubicBezTo>
                <a:lnTo>
                  <a:pt x="16123" y="8438"/>
                </a:lnTo>
                <a:lnTo>
                  <a:pt x="16123" y="12158"/>
                </a:lnTo>
                <a:lnTo>
                  <a:pt x="21600" y="6079"/>
                </a:lnTo>
                <a:close/>
              </a:path>
            </a:pathLst>
          </a:custGeom>
          <a:solidFill>
            <a:srgbClr val="3333FF"/>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27" name="AutoShape 10"/>
          <p:cNvSpPr>
            <a:spLocks noChangeArrowheads="1"/>
          </p:cNvSpPr>
          <p:nvPr/>
        </p:nvSpPr>
        <p:spPr bwMode="auto">
          <a:xfrm flipV="1">
            <a:off x="586470" y="2088601"/>
            <a:ext cx="352633" cy="579109"/>
          </a:xfrm>
          <a:custGeom>
            <a:avLst/>
            <a:gdLst>
              <a:gd name="T0" fmla="*/ 75862994 w 21600"/>
              <a:gd name="T1" fmla="*/ 0 h 21600"/>
              <a:gd name="T2" fmla="*/ 75862994 w 21600"/>
              <a:gd name="T3" fmla="*/ 299727834 h 21600"/>
              <a:gd name="T4" fmla="*/ 11344401 w 21600"/>
              <a:gd name="T5" fmla="*/ 532499554 h 21600"/>
              <a:gd name="T6" fmla="*/ 101633817 w 21600"/>
              <a:gd name="T7" fmla="*/ 149863932 h 21600"/>
              <a:gd name="T8" fmla="*/ 17694720 60000 65536"/>
              <a:gd name="T9" fmla="*/ 5898240 60000 65536"/>
              <a:gd name="T10" fmla="*/ 5898240 60000 65536"/>
              <a:gd name="T11" fmla="*/ 0 60000 65536"/>
              <a:gd name="T12" fmla="*/ 12427 w 21600"/>
              <a:gd name="T13" fmla="*/ 3720 h 21600"/>
              <a:gd name="T14" fmla="*/ 19475 w 21600"/>
              <a:gd name="T15" fmla="*/ 8438 h 21600"/>
            </a:gdLst>
            <a:ahLst/>
            <a:cxnLst>
              <a:cxn ang="T8">
                <a:pos x="T0" y="T1"/>
              </a:cxn>
              <a:cxn ang="T9">
                <a:pos x="T2" y="T3"/>
              </a:cxn>
              <a:cxn ang="T10">
                <a:pos x="T4" y="T5"/>
              </a:cxn>
              <a:cxn ang="T11">
                <a:pos x="T6" y="T7"/>
              </a:cxn>
            </a:cxnLst>
            <a:rect l="T12" t="T13" r="T14" b="T15"/>
            <a:pathLst>
              <a:path w="21600" h="21600">
                <a:moveTo>
                  <a:pt x="21600" y="6079"/>
                </a:moveTo>
                <a:lnTo>
                  <a:pt x="16123" y="0"/>
                </a:lnTo>
                <a:lnTo>
                  <a:pt x="16123" y="3720"/>
                </a:lnTo>
                <a:lnTo>
                  <a:pt x="12427" y="3720"/>
                </a:lnTo>
                <a:cubicBezTo>
                  <a:pt x="5564" y="3720"/>
                  <a:pt x="0" y="7498"/>
                  <a:pt x="0" y="12158"/>
                </a:cubicBezTo>
                <a:lnTo>
                  <a:pt x="0" y="21600"/>
                </a:lnTo>
                <a:lnTo>
                  <a:pt x="4822" y="21600"/>
                </a:lnTo>
                <a:lnTo>
                  <a:pt x="4822" y="12158"/>
                </a:lnTo>
                <a:cubicBezTo>
                  <a:pt x="4822" y="10104"/>
                  <a:pt x="8227" y="8438"/>
                  <a:pt x="12427" y="8438"/>
                </a:cubicBezTo>
                <a:lnTo>
                  <a:pt x="16123" y="8438"/>
                </a:lnTo>
                <a:lnTo>
                  <a:pt x="16123" y="12158"/>
                </a:lnTo>
                <a:lnTo>
                  <a:pt x="21600" y="6079"/>
                </a:lnTo>
                <a:close/>
              </a:path>
            </a:pathLst>
          </a:custGeom>
          <a:solidFill>
            <a:srgbClr val="3333FF"/>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28" name="AutoShape 11"/>
          <p:cNvSpPr>
            <a:spLocks noChangeArrowheads="1"/>
          </p:cNvSpPr>
          <p:nvPr/>
        </p:nvSpPr>
        <p:spPr bwMode="auto">
          <a:xfrm flipV="1">
            <a:off x="2392368" y="5352683"/>
            <a:ext cx="352633" cy="579109"/>
          </a:xfrm>
          <a:custGeom>
            <a:avLst/>
            <a:gdLst>
              <a:gd name="T0" fmla="*/ 75862994 w 21600"/>
              <a:gd name="T1" fmla="*/ 0 h 21600"/>
              <a:gd name="T2" fmla="*/ 75862994 w 21600"/>
              <a:gd name="T3" fmla="*/ 299727834 h 21600"/>
              <a:gd name="T4" fmla="*/ 11344401 w 21600"/>
              <a:gd name="T5" fmla="*/ 532499554 h 21600"/>
              <a:gd name="T6" fmla="*/ 101633817 w 21600"/>
              <a:gd name="T7" fmla="*/ 149863932 h 21600"/>
              <a:gd name="T8" fmla="*/ 17694720 60000 65536"/>
              <a:gd name="T9" fmla="*/ 5898240 60000 65536"/>
              <a:gd name="T10" fmla="*/ 5898240 60000 65536"/>
              <a:gd name="T11" fmla="*/ 0 60000 65536"/>
              <a:gd name="T12" fmla="*/ 12427 w 21600"/>
              <a:gd name="T13" fmla="*/ 3720 h 21600"/>
              <a:gd name="T14" fmla="*/ 19475 w 21600"/>
              <a:gd name="T15" fmla="*/ 8438 h 21600"/>
            </a:gdLst>
            <a:ahLst/>
            <a:cxnLst>
              <a:cxn ang="T8">
                <a:pos x="T0" y="T1"/>
              </a:cxn>
              <a:cxn ang="T9">
                <a:pos x="T2" y="T3"/>
              </a:cxn>
              <a:cxn ang="T10">
                <a:pos x="T4" y="T5"/>
              </a:cxn>
              <a:cxn ang="T11">
                <a:pos x="T6" y="T7"/>
              </a:cxn>
            </a:cxnLst>
            <a:rect l="T12" t="T13" r="T14" b="T15"/>
            <a:pathLst>
              <a:path w="21600" h="21600">
                <a:moveTo>
                  <a:pt x="21600" y="6079"/>
                </a:moveTo>
                <a:lnTo>
                  <a:pt x="16123" y="0"/>
                </a:lnTo>
                <a:lnTo>
                  <a:pt x="16123" y="3720"/>
                </a:lnTo>
                <a:lnTo>
                  <a:pt x="12427" y="3720"/>
                </a:lnTo>
                <a:cubicBezTo>
                  <a:pt x="5564" y="3720"/>
                  <a:pt x="0" y="7498"/>
                  <a:pt x="0" y="12158"/>
                </a:cubicBezTo>
                <a:lnTo>
                  <a:pt x="0" y="21600"/>
                </a:lnTo>
                <a:lnTo>
                  <a:pt x="4822" y="21600"/>
                </a:lnTo>
                <a:lnTo>
                  <a:pt x="4822" y="12158"/>
                </a:lnTo>
                <a:cubicBezTo>
                  <a:pt x="4822" y="10104"/>
                  <a:pt x="8227" y="8438"/>
                  <a:pt x="12427" y="8438"/>
                </a:cubicBezTo>
                <a:lnTo>
                  <a:pt x="16123" y="8438"/>
                </a:lnTo>
                <a:lnTo>
                  <a:pt x="16123" y="12158"/>
                </a:lnTo>
                <a:lnTo>
                  <a:pt x="21600" y="6079"/>
                </a:lnTo>
                <a:close/>
              </a:path>
            </a:pathLst>
          </a:custGeom>
          <a:solidFill>
            <a:srgbClr val="3333FF"/>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29" name="AutoShape 12"/>
          <p:cNvSpPr>
            <a:spLocks noChangeArrowheads="1"/>
          </p:cNvSpPr>
          <p:nvPr/>
        </p:nvSpPr>
        <p:spPr bwMode="auto">
          <a:xfrm rot="10800000">
            <a:off x="5115977" y="1236055"/>
            <a:ext cx="2301397" cy="772145"/>
          </a:xfrm>
          <a:prstGeom prst="rightArrow">
            <a:avLst>
              <a:gd name="adj1" fmla="val 50000"/>
              <a:gd name="adj2" fmla="val 70455"/>
            </a:avLst>
          </a:prstGeom>
          <a:solidFill>
            <a:schemeClr val="hlink"/>
          </a:soli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19" name="Rectangle 4"/>
          <p:cNvSpPr>
            <a:spLocks noChangeArrowheads="1"/>
          </p:cNvSpPr>
          <p:nvPr/>
        </p:nvSpPr>
        <p:spPr bwMode="auto">
          <a:xfrm>
            <a:off x="1006234" y="2208462"/>
            <a:ext cx="4893135" cy="668315"/>
          </a:xfrm>
          <a:prstGeom prst="rect">
            <a:avLst/>
          </a:prstGeom>
          <a:solidFill>
            <a:srgbClr val="FFC000"/>
          </a:solidFill>
          <a:ln w="12700">
            <a:solidFill>
              <a:schemeClr val="tx1"/>
            </a:solidFill>
            <a:miter lim="800000"/>
            <a:headEnd type="none" w="sm" len="sm"/>
            <a:tailEnd type="none" w="sm" len="sm"/>
          </a:ln>
          <a:effectLst/>
        </p:spPr>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S PGothic" pitchFamily="34" charset="-128"/>
                <a:cs typeface="+mn-cs"/>
              </a:rPr>
              <a:t>North Carolina Prioritization Process</a:t>
            </a:r>
            <a:endParaRPr kumimoji="0" lang="en-US" sz="18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uLnTx/>
                <a:uFillTx/>
                <a:latin typeface="Arial" charset="0"/>
                <a:ea typeface="MS PGothic" pitchFamily="34" charset="-128"/>
                <a:cs typeface="+mn-cs"/>
              </a:rPr>
              <a:t>Project given a score for funding consideration</a:t>
            </a:r>
          </a:p>
        </p:txBody>
      </p:sp>
      <p:sp>
        <p:nvSpPr>
          <p:cNvPr id="30" name="Title 29"/>
          <p:cNvSpPr>
            <a:spLocks noGrp="1"/>
          </p:cNvSpPr>
          <p:nvPr>
            <p:ph type="title"/>
          </p:nvPr>
        </p:nvSpPr>
        <p:spPr>
          <a:xfrm>
            <a:off x="276045" y="469900"/>
            <a:ext cx="8660921" cy="726688"/>
          </a:xfrm>
        </p:spPr>
        <p:txBody>
          <a:bodyPr/>
          <a:lstStyle/>
          <a:p>
            <a:r>
              <a:rPr lang="en-US" sz="3200" dirty="0">
                <a:solidFill>
                  <a:schemeClr val="tx1"/>
                </a:solidFill>
              </a:rPr>
              <a:t>Where does the CTP fit into the “Big Picture”?</a:t>
            </a:r>
          </a:p>
        </p:txBody>
      </p:sp>
      <p:sp>
        <p:nvSpPr>
          <p:cNvPr id="33" name="Text Placeholder 3">
            <a:extLst>
              <a:ext uri="{FF2B5EF4-FFF2-40B4-BE49-F238E27FC236}">
                <a16:creationId xmlns:a16="http://schemas.microsoft.com/office/drawing/2014/main" id="{1E8F3D63-3FF5-426B-BFAC-60CBE8E949C4}"/>
              </a:ext>
            </a:extLst>
          </p:cNvPr>
          <p:cNvSpPr>
            <a:spLocks noGrp="1"/>
          </p:cNvSpPr>
          <p:nvPr>
            <p:ph type="body" sz="quarter" idx="12"/>
          </p:nvPr>
        </p:nvSpPr>
        <p:spPr>
          <a:xfrm>
            <a:off x="4838701" y="88900"/>
            <a:ext cx="3848100" cy="273050"/>
          </a:xfrm>
        </p:spPr>
        <p:txBody>
          <a:bodyPr/>
          <a:lstStyle/>
          <a:p>
            <a:r>
              <a:rPr lang="en-US" dirty="0"/>
              <a:t>Rockingham County CTP Update 1</a:t>
            </a:r>
          </a:p>
          <a:p>
            <a:endParaRPr lang="en-US" dirty="0"/>
          </a:p>
        </p:txBody>
      </p:sp>
    </p:spTree>
    <p:extLst>
      <p:ext uri="{BB962C8B-B14F-4D97-AF65-F5344CB8AC3E}">
        <p14:creationId xmlns:p14="http://schemas.microsoft.com/office/powerpoint/2010/main" val="1470528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17D-F846-E9E9-1FF8-74B3E748A670}"/>
              </a:ext>
            </a:extLst>
          </p:cNvPr>
          <p:cNvSpPr>
            <a:spLocks noGrp="1"/>
          </p:cNvSpPr>
          <p:nvPr>
            <p:ph type="title"/>
          </p:nvPr>
        </p:nvSpPr>
        <p:spPr>
          <a:xfrm>
            <a:off x="231759" y="469900"/>
            <a:ext cx="8798467" cy="1143000"/>
          </a:xfrm>
        </p:spPr>
        <p:txBody>
          <a:bodyPr/>
          <a:lstStyle/>
          <a:p>
            <a:r>
              <a:rPr lang="en-US" sz="4000" dirty="0">
                <a:solidFill>
                  <a:schemeClr val="tx1"/>
                </a:solidFill>
              </a:rPr>
              <a:t>Current Plans in Rockingham County</a:t>
            </a:r>
          </a:p>
        </p:txBody>
      </p:sp>
      <p:sp>
        <p:nvSpPr>
          <p:cNvPr id="3" name="Text Placeholder 2">
            <a:extLst>
              <a:ext uri="{FF2B5EF4-FFF2-40B4-BE49-F238E27FC236}">
                <a16:creationId xmlns:a16="http://schemas.microsoft.com/office/drawing/2014/main" id="{9F734ED7-ABF4-E486-A078-99A13E22FAA1}"/>
              </a:ext>
            </a:extLst>
          </p:cNvPr>
          <p:cNvSpPr>
            <a:spLocks noGrp="1"/>
          </p:cNvSpPr>
          <p:nvPr>
            <p:ph type="body" sz="quarter" idx="11"/>
          </p:nvPr>
        </p:nvSpPr>
        <p:spPr>
          <a:xfrm>
            <a:off x="457200" y="1499668"/>
            <a:ext cx="8229600" cy="4896860"/>
          </a:xfrm>
        </p:spPr>
        <p:txBody>
          <a:bodyPr/>
          <a:lstStyle/>
          <a:p>
            <a:pPr>
              <a:spcBef>
                <a:spcPts val="1200"/>
              </a:spcBef>
            </a:pPr>
            <a:r>
              <a:rPr lang="en-US" sz="2200" dirty="0">
                <a:solidFill>
                  <a:schemeClr val="tx1"/>
                </a:solidFill>
                <a:latin typeface="Arial" panose="020B0604020202020204" pitchFamily="34" charset="0"/>
                <a:cs typeface="Arial" panose="020B0604020202020204" pitchFamily="34" charset="0"/>
              </a:rPr>
              <a:t>Rockingham County currently has a CTP that was adopted in 2010 and a Western Rockingham County (Madison/Mayodan) Plan that was adopted in 2014</a:t>
            </a:r>
          </a:p>
          <a:p>
            <a:pPr marL="0" indent="0">
              <a:spcBef>
                <a:spcPts val="1200"/>
              </a:spcBef>
              <a:buNone/>
            </a:pPr>
            <a:r>
              <a:rPr lang="en-US" sz="14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https://connect.ncdot.gov/projects/planning/Pages/Comprehensive-Transportation-Plans.aspx?county=rockingham</a:t>
            </a:r>
            <a:endParaRPr lang="en-US" sz="1400" dirty="0">
              <a:solidFill>
                <a:schemeClr val="tx1"/>
              </a:solidFill>
              <a:latin typeface="Arial" panose="020B0604020202020204" pitchFamily="34" charset="0"/>
              <a:cs typeface="Arial" panose="020B0604020202020204" pitchFamily="34" charset="0"/>
            </a:endParaRPr>
          </a:p>
          <a:p>
            <a:r>
              <a:rPr kumimoji="0" lang="en-US" sz="220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Current legislation requires that local areas have a current land development plan prior to receiving any planning assistance from the Department.  </a:t>
            </a:r>
            <a:endParaRPr kumimoji="0" lang="en-US" sz="22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r>
              <a:rPr lang="en-US" sz="2200" dirty="0">
                <a:solidFill>
                  <a:schemeClr val="tx1"/>
                </a:solidFill>
                <a:latin typeface="Arial" panose="020B0604020202020204" pitchFamily="34" charset="0"/>
                <a:cs typeface="Arial" panose="020B0604020202020204" pitchFamily="34" charset="0"/>
              </a:rPr>
              <a:t>The “Rockingham Vision Plan 2040” that was adopted in May 2021 and amended in March 2022 will be used to meet this requirement.</a:t>
            </a:r>
          </a:p>
          <a:p>
            <a:endParaRPr kumimoji="0" lang="en-US" sz="2000" i="0" u="none" strike="noStrike" kern="1200" cap="none" spc="0" normalizeH="0" baseline="0" noProof="0" dirty="0">
              <a:ln>
                <a:noFill/>
              </a:ln>
              <a:solidFill>
                <a:schemeClr val="tx1"/>
              </a:solidFill>
              <a:effectLst/>
              <a:uLnTx/>
              <a:uFillTx/>
              <a:latin typeface="+mn-lt"/>
              <a:ea typeface="MS PGothic" pitchFamily="34" charset="-128"/>
              <a:cs typeface="Arial"/>
            </a:endParaRPr>
          </a:p>
          <a:p>
            <a:endParaRPr lang="en-US" dirty="0"/>
          </a:p>
        </p:txBody>
      </p:sp>
      <p:sp>
        <p:nvSpPr>
          <p:cNvPr id="4" name="Text Placeholder 3">
            <a:extLst>
              <a:ext uri="{FF2B5EF4-FFF2-40B4-BE49-F238E27FC236}">
                <a16:creationId xmlns:a16="http://schemas.microsoft.com/office/drawing/2014/main" id="{021433D7-7E09-E1C4-0866-59D1545F5EE7}"/>
              </a:ext>
            </a:extLst>
          </p:cNvPr>
          <p:cNvSpPr>
            <a:spLocks noGrp="1"/>
          </p:cNvSpPr>
          <p:nvPr>
            <p:ph type="body" sz="quarter" idx="12"/>
          </p:nvPr>
        </p:nvSpPr>
        <p:spPr/>
        <p:txBody>
          <a:bodyPr/>
          <a:lstStyle/>
          <a:p>
            <a:r>
              <a:rPr lang="en-US" dirty="0"/>
              <a:t>Rockingham County CTP Update 1</a:t>
            </a:r>
          </a:p>
          <a:p>
            <a:endParaRPr lang="en-US" dirty="0"/>
          </a:p>
        </p:txBody>
      </p:sp>
      <p:sp>
        <p:nvSpPr>
          <p:cNvPr id="5" name="Slide Number Placeholder 4">
            <a:extLst>
              <a:ext uri="{FF2B5EF4-FFF2-40B4-BE49-F238E27FC236}">
                <a16:creationId xmlns:a16="http://schemas.microsoft.com/office/drawing/2014/main" id="{08F25173-0D82-DEAF-537E-8F4E8888C517}"/>
              </a:ext>
            </a:extLst>
          </p:cNvPr>
          <p:cNvSpPr>
            <a:spLocks noGrp="1"/>
          </p:cNvSpPr>
          <p:nvPr>
            <p:ph type="sldNum" sz="quarter" idx="13"/>
          </p:nvPr>
        </p:nvSpPr>
        <p:spPr/>
        <p:txBody>
          <a:bodyPr/>
          <a:lstStyle/>
          <a:p>
            <a:pPr>
              <a:defRPr/>
            </a:pPr>
            <a:fld id="{3C2E06F5-03C5-4BA5-AE80-2E98A827F366}" type="slidenum">
              <a:rPr lang="en-US" altLang="en-US" smtClean="0"/>
              <a:pPr>
                <a:defRPr/>
              </a:pPr>
              <a:t>11</a:t>
            </a:fld>
            <a:endParaRPr lang="en-US" altLang="en-US" dirty="0"/>
          </a:p>
        </p:txBody>
      </p:sp>
      <p:pic>
        <p:nvPicPr>
          <p:cNvPr id="6" name="Picture 5">
            <a:extLst>
              <a:ext uri="{FF2B5EF4-FFF2-40B4-BE49-F238E27FC236}">
                <a16:creationId xmlns:a16="http://schemas.microsoft.com/office/drawing/2014/main" id="{D4A41EE0-7AA3-E86A-5080-334F6516A86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982" y="5430251"/>
            <a:ext cx="2022194" cy="1225472"/>
          </a:xfrm>
          <a:prstGeom prst="rect">
            <a:avLst/>
          </a:prstGeom>
          <a:noFill/>
          <a:ln>
            <a:noFill/>
          </a:ln>
        </p:spPr>
      </p:pic>
      <p:pic>
        <p:nvPicPr>
          <p:cNvPr id="7" name="Picture 6">
            <a:extLst>
              <a:ext uri="{FF2B5EF4-FFF2-40B4-BE49-F238E27FC236}">
                <a16:creationId xmlns:a16="http://schemas.microsoft.com/office/drawing/2014/main" id="{8A913DA2-6507-1139-D3D8-53FFB16D6A7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0605" y="5430249"/>
            <a:ext cx="2086050" cy="1225473"/>
          </a:xfrm>
          <a:prstGeom prst="rect">
            <a:avLst/>
          </a:prstGeom>
          <a:noFill/>
          <a:ln>
            <a:noFill/>
          </a:ln>
        </p:spPr>
      </p:pic>
      <p:pic>
        <p:nvPicPr>
          <p:cNvPr id="8" name="Picture 7">
            <a:extLst>
              <a:ext uri="{FF2B5EF4-FFF2-40B4-BE49-F238E27FC236}">
                <a16:creationId xmlns:a16="http://schemas.microsoft.com/office/drawing/2014/main" id="{5DB83007-A1D7-E66B-F035-A6684EA992C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8084" y="5430249"/>
            <a:ext cx="1807935" cy="1225474"/>
          </a:xfrm>
          <a:prstGeom prst="rect">
            <a:avLst/>
          </a:prstGeom>
          <a:noFill/>
          <a:ln>
            <a:noFill/>
          </a:ln>
        </p:spPr>
      </p:pic>
      <p:pic>
        <p:nvPicPr>
          <p:cNvPr id="9" name="Picture 8">
            <a:extLst>
              <a:ext uri="{FF2B5EF4-FFF2-40B4-BE49-F238E27FC236}">
                <a16:creationId xmlns:a16="http://schemas.microsoft.com/office/drawing/2014/main" id="{5A5AFF40-1950-0326-30F7-B82C421E3FA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17449" y="5421768"/>
            <a:ext cx="1850076" cy="1233955"/>
          </a:xfrm>
          <a:prstGeom prst="rect">
            <a:avLst/>
          </a:prstGeom>
          <a:noFill/>
          <a:ln>
            <a:noFill/>
          </a:ln>
        </p:spPr>
      </p:pic>
    </p:spTree>
    <p:extLst>
      <p:ext uri="{BB962C8B-B14F-4D97-AF65-F5344CB8AC3E}">
        <p14:creationId xmlns:p14="http://schemas.microsoft.com/office/powerpoint/2010/main" val="324169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105C4C-8840-40AA-97B5-0A0FC77B0624}"/>
              </a:ext>
            </a:extLst>
          </p:cNvPr>
          <p:cNvSpPr>
            <a:spLocks noGrp="1"/>
          </p:cNvSpPr>
          <p:nvPr>
            <p:ph type="body" sz="quarter" idx="11"/>
          </p:nvPr>
        </p:nvSpPr>
        <p:spPr>
          <a:xfrm>
            <a:off x="457201" y="1325014"/>
            <a:ext cx="8229600" cy="4233021"/>
          </a:xfrm>
        </p:spPr>
        <p: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Current legislation (§ 136-66.2.b1) requires that local areas have a current land development plan (less than five years old) prior to receiving any planning assistance from the Department.  </a:t>
            </a:r>
            <a:endParaRPr kumimoji="0" lang="en-US" sz="1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228600" algn="just" defTabSz="457200" rtl="0" eaLnBrk="1" fontAlgn="base"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(b1)      The Department of Transportation may participate in the development and adoption of a transportation plan or updated transportation plan when all local governments within the area covered by the transportation plan have adopted land development plans within the previous five years. The Department of Transportation may participate in the development of a transportation plan if all the municipalities and counties within the area covered by the transportation plan are in the process of developing a land development plan. The Department of Transportation may not adopt or update a transportation plan until a local land development plan has been adopted. A qualifying land development plan may be a comprehensive plan, land use plan, master plan, strategic plan, or any type of plan or policy document that expresses a jurisdiction's goals and objectives for the development of land within that jurisdiction. </a:t>
            </a:r>
          </a:p>
        </p:txBody>
      </p:sp>
      <p:sp>
        <p:nvSpPr>
          <p:cNvPr id="4" name="Text Placeholder 3">
            <a:extLst>
              <a:ext uri="{FF2B5EF4-FFF2-40B4-BE49-F238E27FC236}">
                <a16:creationId xmlns:a16="http://schemas.microsoft.com/office/drawing/2014/main" id="{7CD4BB60-5EB1-4A60-9969-5ECA5ABCA632}"/>
              </a:ext>
            </a:extLst>
          </p:cNvPr>
          <p:cNvSpPr>
            <a:spLocks noGrp="1"/>
          </p:cNvSpPr>
          <p:nvPr>
            <p:ph type="body" sz="quarter" idx="12"/>
          </p:nvPr>
        </p:nvSpPr>
        <p:spPr/>
        <p:txBody>
          <a:bodyPr/>
          <a:lstStyle/>
          <a:p>
            <a:r>
              <a:rPr lang="en-US" dirty="0"/>
              <a:t>Rockingham County CTP Update 1</a:t>
            </a:r>
          </a:p>
          <a:p>
            <a:endParaRPr lang="en-US" dirty="0"/>
          </a:p>
        </p:txBody>
      </p:sp>
      <p:sp>
        <p:nvSpPr>
          <p:cNvPr id="5" name="Slide Number Placeholder 4">
            <a:extLst>
              <a:ext uri="{FF2B5EF4-FFF2-40B4-BE49-F238E27FC236}">
                <a16:creationId xmlns:a16="http://schemas.microsoft.com/office/drawing/2014/main" id="{87A96F26-8FCD-4A77-BF4F-C972D6FC4A70}"/>
              </a:ext>
            </a:extLst>
          </p:cNvPr>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C2E06F5-03C5-4BA5-AE80-2E98A827F366}" type="slidenum">
              <a:rPr kumimoji="0" lang="en-US" altLang="en-US"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lumMod val="50000"/>
                  <a:lumOff val="50000"/>
                </a:prstClr>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8956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05" y="469900"/>
            <a:ext cx="8743687" cy="1143000"/>
          </a:xfrm>
        </p:spPr>
        <p:txBody>
          <a:bodyPr/>
          <a:lstStyle/>
          <a:p>
            <a:r>
              <a:rPr lang="en-US" sz="4000" dirty="0">
                <a:solidFill>
                  <a:schemeClr val="tx1"/>
                </a:solidFill>
              </a:rPr>
              <a:t>Current Plans in Rockingham County</a:t>
            </a:r>
          </a:p>
        </p:txBody>
      </p:sp>
      <p:sp>
        <p:nvSpPr>
          <p:cNvPr id="3" name="Text Placeholder 2"/>
          <p:cNvSpPr>
            <a:spLocks noGrp="1"/>
          </p:cNvSpPr>
          <p:nvPr>
            <p:ph type="body" sz="quarter" idx="11"/>
          </p:nvPr>
        </p:nvSpPr>
        <p:spPr>
          <a:xfrm>
            <a:off x="457200" y="1396180"/>
            <a:ext cx="8229600" cy="5171767"/>
          </a:xfrm>
        </p:spPr>
        <p:txBody>
          <a:bodyPr/>
          <a:lstStyle/>
          <a:p>
            <a:pPr marL="0" indent="0">
              <a:buNone/>
            </a:pPr>
            <a:r>
              <a:rPr lang="en-US" sz="2000" dirty="0">
                <a:solidFill>
                  <a:schemeClr val="tx1"/>
                </a:solidFill>
              </a:rPr>
              <a:t>Other current plans will also be used to inform the plan, including:</a:t>
            </a:r>
          </a:p>
          <a:p>
            <a:r>
              <a:rPr lang="en-US" sz="2000" dirty="0">
                <a:solidFill>
                  <a:schemeClr val="tx1"/>
                </a:solidFill>
              </a:rPr>
              <a:t>Reidsville Blueway and Greenway Plan (2019)</a:t>
            </a:r>
          </a:p>
          <a:p>
            <a:r>
              <a:rPr lang="en-US" sz="2000" dirty="0">
                <a:solidFill>
                  <a:schemeClr val="tx1"/>
                </a:solidFill>
              </a:rPr>
              <a:t>City of Eden Comprehensive Plan (2022)</a:t>
            </a:r>
          </a:p>
          <a:p>
            <a:r>
              <a:rPr lang="en-US" sz="2000" dirty="0">
                <a:solidFill>
                  <a:schemeClr val="tx1"/>
                </a:solidFill>
              </a:rPr>
              <a:t>City of Eden Comprehensive Pedestrian Plan (2022)</a:t>
            </a:r>
          </a:p>
          <a:p>
            <a:r>
              <a:rPr lang="en-US" sz="2000" dirty="0">
                <a:solidFill>
                  <a:schemeClr val="tx1"/>
                </a:solidFill>
              </a:rPr>
              <a:t>Madison Rivers Trails (2018)</a:t>
            </a:r>
          </a:p>
          <a:p>
            <a:r>
              <a:rPr lang="en-US" sz="2000" dirty="0">
                <a:solidFill>
                  <a:schemeClr val="tx1"/>
                </a:solidFill>
              </a:rPr>
              <a:t>Mayo River State Park Master Plan (2021)</a:t>
            </a:r>
          </a:p>
          <a:p>
            <a:r>
              <a:rPr lang="en-US" sz="2000" dirty="0">
                <a:solidFill>
                  <a:schemeClr val="tx1"/>
                </a:solidFill>
              </a:rPr>
              <a:t>City of Reidsville Land Development Plan (2022)</a:t>
            </a:r>
          </a:p>
          <a:p>
            <a:r>
              <a:rPr lang="en-US" sz="2000" dirty="0">
                <a:solidFill>
                  <a:schemeClr val="tx1"/>
                </a:solidFill>
              </a:rPr>
              <a:t>Stoneville Land Development Plan (2014)</a:t>
            </a:r>
          </a:p>
          <a:p>
            <a:r>
              <a:rPr lang="en-US" sz="2000" dirty="0">
                <a:solidFill>
                  <a:schemeClr val="tx1"/>
                </a:solidFill>
              </a:rPr>
              <a:t>Wentworth Land Use Plan (2006)</a:t>
            </a:r>
          </a:p>
          <a:p>
            <a:r>
              <a:rPr lang="en-US" sz="2000" dirty="0">
                <a:solidFill>
                  <a:schemeClr val="tx1"/>
                </a:solidFill>
              </a:rPr>
              <a:t>2020 Rockingham County Community Health Assessment</a:t>
            </a:r>
          </a:p>
          <a:p>
            <a:r>
              <a:rPr lang="en-US" sz="2000" dirty="0">
                <a:solidFill>
                  <a:schemeClr val="tx1"/>
                </a:solidFill>
              </a:rPr>
              <a:t>Outdoor Recreation Master Plan (Rockingham County) (2023)</a:t>
            </a:r>
          </a:p>
          <a:p>
            <a:pPr marL="0" indent="0">
              <a:buNone/>
            </a:pPr>
            <a:endParaRPr lang="en-US" sz="2000" dirty="0"/>
          </a:p>
        </p:txBody>
      </p:sp>
      <p:sp>
        <p:nvSpPr>
          <p:cNvPr id="5" name="Slide Number Placeholder 4"/>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C2E06F5-03C5-4BA5-AE80-2E98A827F366}" type="slidenum">
              <a:rPr kumimoji="0" lang="en-US" altLang="en-US"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lumMod val="50000"/>
                  <a:lumOff val="50000"/>
                </a:prstClr>
              </a:solidFill>
              <a:effectLst/>
              <a:uLnTx/>
              <a:uFillTx/>
              <a:latin typeface="Calibri" pitchFamily="34" charset="0"/>
              <a:ea typeface="MS PGothic" pitchFamily="34" charset="-128"/>
              <a:cs typeface="+mn-cs"/>
            </a:endParaRPr>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Rockingham County CTP Update 1</a:t>
            </a:r>
          </a:p>
          <a:p>
            <a:endParaRPr lang="en-US" dirty="0"/>
          </a:p>
        </p:txBody>
      </p:sp>
    </p:spTree>
    <p:extLst>
      <p:ext uri="{BB962C8B-B14F-4D97-AF65-F5344CB8AC3E}">
        <p14:creationId xmlns:p14="http://schemas.microsoft.com/office/powerpoint/2010/main" val="357932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4C16-90D2-0200-B46E-4D46C33A9BF7}"/>
              </a:ext>
            </a:extLst>
          </p:cNvPr>
          <p:cNvSpPr>
            <a:spLocks noGrp="1"/>
          </p:cNvSpPr>
          <p:nvPr>
            <p:ph type="title"/>
          </p:nvPr>
        </p:nvSpPr>
        <p:spPr>
          <a:xfrm>
            <a:off x="404527" y="450674"/>
            <a:ext cx="8046146" cy="1061245"/>
          </a:xfrm>
        </p:spPr>
        <p:txBody>
          <a:bodyPr>
            <a:noAutofit/>
          </a:bodyPr>
          <a:lstStyle/>
          <a:p>
            <a:r>
              <a:rPr lang="en-US" sz="4000" i="0" dirty="0">
                <a:solidFill>
                  <a:schemeClr val="tx1"/>
                </a:solidFill>
                <a:latin typeface="Arial" panose="020B0604020202020204" pitchFamily="34" charset="0"/>
                <a:cs typeface="Arial" panose="020B0604020202020204" pitchFamily="34" charset="0"/>
              </a:rPr>
              <a:t>Rockingham County CTP Timeline</a:t>
            </a:r>
          </a:p>
        </p:txBody>
      </p:sp>
      <p:sp>
        <p:nvSpPr>
          <p:cNvPr id="4" name="Slide Number Placeholder 3">
            <a:extLst>
              <a:ext uri="{FF2B5EF4-FFF2-40B4-BE49-F238E27FC236}">
                <a16:creationId xmlns:a16="http://schemas.microsoft.com/office/drawing/2014/main" id="{0B518BE2-49F3-7381-BA58-BA7638486636}"/>
              </a:ext>
            </a:extLst>
          </p:cNvPr>
          <p:cNvSpPr>
            <a:spLocks noGrp="1"/>
          </p:cNvSpPr>
          <p:nvPr>
            <p:ph type="sldNum" sz="quarter" idx="12"/>
          </p:nvPr>
        </p:nvSpPr>
        <p:spPr/>
        <p:txBody>
          <a:bodyPr/>
          <a:lstStyle/>
          <a:p>
            <a:fld id="{11F27F3A-B3E9-41ED-AF8F-A365F10BB65F}" type="slidenum">
              <a:rPr lang="en-US" smtClean="0">
                <a:solidFill>
                  <a:srgbClr val="1F497D"/>
                </a:solidFill>
              </a:rPr>
              <a:pPr/>
              <a:t>14</a:t>
            </a:fld>
            <a:endParaRPr lang="en-US">
              <a:solidFill>
                <a:srgbClr val="1F497D"/>
              </a:solidFill>
            </a:endParaRPr>
          </a:p>
        </p:txBody>
      </p:sp>
      <p:sp>
        <p:nvSpPr>
          <p:cNvPr id="10" name="Rectangle 9">
            <a:extLst>
              <a:ext uri="{FF2B5EF4-FFF2-40B4-BE49-F238E27FC236}">
                <a16:creationId xmlns:a16="http://schemas.microsoft.com/office/drawing/2014/main" id="{C8332D18-D870-D25D-5A17-738F9ED44414}"/>
              </a:ext>
            </a:extLst>
          </p:cNvPr>
          <p:cNvSpPr/>
          <p:nvPr/>
        </p:nvSpPr>
        <p:spPr>
          <a:xfrm>
            <a:off x="3309682" y="3220472"/>
            <a:ext cx="2395282" cy="2085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452C081E-4349-07D8-0793-36836F25ED2F}"/>
              </a:ext>
            </a:extLst>
          </p:cNvPr>
          <p:cNvGrpSpPr/>
          <p:nvPr/>
        </p:nvGrpSpPr>
        <p:grpSpPr>
          <a:xfrm>
            <a:off x="621049" y="1978678"/>
            <a:ext cx="7881708" cy="3665845"/>
            <a:chOff x="1995663" y="2363450"/>
            <a:chExt cx="8238495" cy="3985018"/>
          </a:xfrm>
          <a:solidFill>
            <a:schemeClr val="tx2">
              <a:lumMod val="20000"/>
              <a:lumOff val="80000"/>
            </a:schemeClr>
          </a:solidFill>
        </p:grpSpPr>
        <p:sp>
          <p:nvSpPr>
            <p:cNvPr id="82" name="Rectangle 81">
              <a:extLst>
                <a:ext uri="{FF2B5EF4-FFF2-40B4-BE49-F238E27FC236}">
                  <a16:creationId xmlns:a16="http://schemas.microsoft.com/office/drawing/2014/main" id="{9CCB765D-8726-C9F3-910E-1CB55CE0DEE9}"/>
                </a:ext>
              </a:extLst>
            </p:cNvPr>
            <p:cNvSpPr/>
            <p:nvPr/>
          </p:nvSpPr>
          <p:spPr>
            <a:xfrm>
              <a:off x="9225498" y="2366247"/>
              <a:ext cx="1008660" cy="1455384"/>
            </a:xfrm>
            <a:prstGeom prst="rect">
              <a:avLst/>
            </a:prstGeom>
            <a:grpFill/>
            <a:ln w="2222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A3B65B73-5902-0B47-0B02-4A94955B0490}"/>
                </a:ext>
              </a:extLst>
            </p:cNvPr>
            <p:cNvSpPr/>
            <p:nvPr/>
          </p:nvSpPr>
          <p:spPr>
            <a:xfrm>
              <a:off x="1995663" y="2363450"/>
              <a:ext cx="1008660" cy="1455384"/>
            </a:xfrm>
            <a:prstGeom prst="rect">
              <a:avLst/>
            </a:prstGeom>
            <a:grpFill/>
            <a:ln w="2222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4" name="Picture 83">
              <a:extLst>
                <a:ext uri="{FF2B5EF4-FFF2-40B4-BE49-F238E27FC236}">
                  <a16:creationId xmlns:a16="http://schemas.microsoft.com/office/drawing/2014/main" id="{7513677A-2DF8-D529-73EF-71E588C228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55" r="19002"/>
            <a:stretch/>
          </p:blipFill>
          <p:spPr>
            <a:xfrm>
              <a:off x="9316181" y="2534166"/>
              <a:ext cx="824791" cy="721472"/>
            </a:xfrm>
            <a:prstGeom prst="rect">
              <a:avLst/>
            </a:prstGeom>
            <a:grpFill/>
          </p:spPr>
        </p:pic>
        <p:sp>
          <p:nvSpPr>
            <p:cNvPr id="85" name="Rectangle 84">
              <a:extLst>
                <a:ext uri="{FF2B5EF4-FFF2-40B4-BE49-F238E27FC236}">
                  <a16:creationId xmlns:a16="http://schemas.microsoft.com/office/drawing/2014/main" id="{23668D2D-B896-29E6-1F19-C36359C7E068}"/>
                </a:ext>
              </a:extLst>
            </p:cNvPr>
            <p:cNvSpPr/>
            <p:nvPr/>
          </p:nvSpPr>
          <p:spPr>
            <a:xfrm>
              <a:off x="9316181" y="3314889"/>
              <a:ext cx="824791" cy="401489"/>
            </a:xfrm>
            <a:prstGeom prst="rect">
              <a:avLst/>
            </a:prstGeom>
            <a:grp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Calibri" panose="020F0502020204030204"/>
                  <a:ea typeface="+mn-ea"/>
                </a:rPr>
                <a:t>CTP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Calibri" panose="020F0502020204030204"/>
                  <a:ea typeface="+mn-ea"/>
                </a:rPr>
                <a:t>Close-Out</a:t>
              </a:r>
            </a:p>
          </p:txBody>
        </p:sp>
        <p:sp>
          <p:nvSpPr>
            <p:cNvPr id="86" name="Rectangle 85">
              <a:extLst>
                <a:ext uri="{FF2B5EF4-FFF2-40B4-BE49-F238E27FC236}">
                  <a16:creationId xmlns:a16="http://schemas.microsoft.com/office/drawing/2014/main" id="{3D72512C-C33E-67A7-6A4F-F8AFC1E53F4E}"/>
                </a:ext>
              </a:extLst>
            </p:cNvPr>
            <p:cNvSpPr/>
            <p:nvPr/>
          </p:nvSpPr>
          <p:spPr>
            <a:xfrm>
              <a:off x="2089872" y="3295302"/>
              <a:ext cx="824791" cy="401489"/>
            </a:xfrm>
            <a:prstGeom prst="rect">
              <a:avLst/>
            </a:prstGeom>
            <a:grp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Calibri" panose="020F0502020204030204"/>
                  <a:ea typeface="+mn-ea"/>
                </a:rPr>
                <a:t>CTP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Calibri" panose="020F0502020204030204"/>
                  <a:ea typeface="+mn-ea"/>
                </a:rPr>
                <a:t>Set-Up</a:t>
              </a:r>
            </a:p>
          </p:txBody>
        </p:sp>
        <p:pic>
          <p:nvPicPr>
            <p:cNvPr id="87" name="Picture 86">
              <a:extLst>
                <a:ext uri="{FF2B5EF4-FFF2-40B4-BE49-F238E27FC236}">
                  <a16:creationId xmlns:a16="http://schemas.microsoft.com/office/drawing/2014/main" id="{A92872C8-D4E0-559B-01DA-74F336E985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88" r="11500"/>
            <a:stretch/>
          </p:blipFill>
          <p:spPr>
            <a:xfrm>
              <a:off x="2067857" y="2596177"/>
              <a:ext cx="872504" cy="658634"/>
            </a:xfrm>
            <a:prstGeom prst="rect">
              <a:avLst/>
            </a:prstGeom>
            <a:grpFill/>
          </p:spPr>
        </p:pic>
        <p:sp>
          <p:nvSpPr>
            <p:cNvPr id="88" name="Rounded Rectangle 45">
              <a:extLst>
                <a:ext uri="{FF2B5EF4-FFF2-40B4-BE49-F238E27FC236}">
                  <a16:creationId xmlns:a16="http://schemas.microsoft.com/office/drawing/2014/main" id="{089EE370-47C7-A5FB-EEF0-5518ED50A050}"/>
                </a:ext>
              </a:extLst>
            </p:cNvPr>
            <p:cNvSpPr/>
            <p:nvPr/>
          </p:nvSpPr>
          <p:spPr>
            <a:xfrm>
              <a:off x="2101155" y="4112635"/>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dirty="0">
                  <a:ln>
                    <a:noFill/>
                  </a:ln>
                  <a:solidFill>
                    <a:prstClr val="black"/>
                  </a:solidFill>
                  <a:effectLst/>
                  <a:uLnTx/>
                  <a:uFillTx/>
                  <a:latin typeface="Calibri" panose="020F0502020204030204"/>
                  <a:ea typeface="+mn-ea"/>
                  <a:cs typeface="+mn-cs"/>
                </a:rPr>
                <a:t>Initiate Study &amp; Gather data</a:t>
              </a:r>
            </a:p>
          </p:txBody>
        </p:sp>
        <p:sp>
          <p:nvSpPr>
            <p:cNvPr id="89" name="Rounded Rectangle 45">
              <a:extLst>
                <a:ext uri="{FF2B5EF4-FFF2-40B4-BE49-F238E27FC236}">
                  <a16:creationId xmlns:a16="http://schemas.microsoft.com/office/drawing/2014/main" id="{F10A7C56-CEBD-1F18-6D60-E25993BBDC45}"/>
                </a:ext>
              </a:extLst>
            </p:cNvPr>
            <p:cNvSpPr/>
            <p:nvPr/>
          </p:nvSpPr>
          <p:spPr>
            <a:xfrm>
              <a:off x="2106527" y="4915341"/>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black"/>
                  </a:solidFill>
                  <a:effectLst/>
                  <a:uLnTx/>
                  <a:uFillTx/>
                  <a:latin typeface="Calibri" panose="020F0502020204030204"/>
                  <a:ea typeface="+mn-ea"/>
                  <a:cs typeface="+mn-cs"/>
                </a:rPr>
                <a:t>Establish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black"/>
                  </a:solidFill>
                  <a:effectLst/>
                  <a:uLnTx/>
                  <a:uFillTx/>
                  <a:latin typeface="Calibri" panose="020F0502020204030204"/>
                  <a:ea typeface="+mn-ea"/>
                  <a:cs typeface="+mn-cs"/>
                </a:rPr>
                <a:t>Study Scope</a:t>
              </a:r>
            </a:p>
          </p:txBody>
        </p:sp>
        <p:sp>
          <p:nvSpPr>
            <p:cNvPr id="90" name="Rounded Rectangle 45">
              <a:extLst>
                <a:ext uri="{FF2B5EF4-FFF2-40B4-BE49-F238E27FC236}">
                  <a16:creationId xmlns:a16="http://schemas.microsoft.com/office/drawing/2014/main" id="{37A85B8B-9FC3-BA74-A860-3BDE38E15145}"/>
                </a:ext>
              </a:extLst>
            </p:cNvPr>
            <p:cNvSpPr/>
            <p:nvPr/>
          </p:nvSpPr>
          <p:spPr>
            <a:xfrm>
              <a:off x="2101155" y="5706350"/>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black"/>
                  </a:solidFill>
                  <a:effectLst/>
                  <a:uLnTx/>
                  <a:uFillTx/>
                  <a:latin typeface="Calibri" panose="020F0502020204030204"/>
                  <a:ea typeface="+mn-ea"/>
                  <a:cs typeface="+mn-cs"/>
                </a:rPr>
                <a:t>Prepare Meeting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black"/>
                  </a:solidFill>
                  <a:effectLst/>
                  <a:uLnTx/>
                  <a:uFillTx/>
                  <a:latin typeface="Calibri" panose="020F0502020204030204"/>
                  <a:ea typeface="+mn-ea"/>
                  <a:cs typeface="+mn-cs"/>
                </a:rPr>
                <a:t>Basics</a:t>
              </a:r>
            </a:p>
          </p:txBody>
        </p:sp>
        <p:sp>
          <p:nvSpPr>
            <p:cNvPr id="91" name="Rounded Rectangle 45">
              <a:extLst>
                <a:ext uri="{FF2B5EF4-FFF2-40B4-BE49-F238E27FC236}">
                  <a16:creationId xmlns:a16="http://schemas.microsoft.com/office/drawing/2014/main" id="{99171CFF-60E6-16EE-A02B-736E5E032918}"/>
                </a:ext>
              </a:extLst>
            </p:cNvPr>
            <p:cNvSpPr/>
            <p:nvPr/>
          </p:nvSpPr>
          <p:spPr>
            <a:xfrm>
              <a:off x="9339012" y="4109080"/>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88" b="0" i="0" u="none" strike="noStrike" kern="0" cap="none" spc="0" normalizeH="0" baseline="0" noProof="0">
                  <a:ln>
                    <a:noFill/>
                  </a:ln>
                  <a:solidFill>
                    <a:prstClr val="black"/>
                  </a:solidFill>
                  <a:effectLst/>
                  <a:uLnTx/>
                  <a:uFillTx/>
                  <a:latin typeface="Calibri" panose="020F0502020204030204"/>
                  <a:ea typeface="+mn-ea"/>
                  <a:cs typeface="+mn-cs"/>
                </a:rPr>
                <a:t>Distribute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88" b="0" i="0" u="none" strike="noStrike" kern="0" cap="none" spc="0" normalizeH="0" baseline="0" noProof="0">
                  <a:ln>
                    <a:noFill/>
                  </a:ln>
                  <a:solidFill>
                    <a:prstClr val="black"/>
                  </a:solidFill>
                  <a:effectLst/>
                  <a:uLnTx/>
                  <a:uFillTx/>
                  <a:latin typeface="Calibri" panose="020F0502020204030204"/>
                  <a:ea typeface="+mn-ea"/>
                  <a:cs typeface="+mn-cs"/>
                </a:rPr>
                <a:t>Adopted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88" b="0" i="0" u="none" strike="noStrike" kern="0" cap="none" spc="0" normalizeH="0" baseline="0" noProof="0">
                  <a:ln>
                    <a:noFill/>
                  </a:ln>
                  <a:solidFill>
                    <a:prstClr val="black"/>
                  </a:solidFill>
                  <a:effectLst/>
                  <a:uLnTx/>
                  <a:uFillTx/>
                  <a:latin typeface="Calibri" panose="020F0502020204030204"/>
                  <a:ea typeface="+mn-ea"/>
                  <a:cs typeface="+mn-cs"/>
                </a:rPr>
                <a:t>Plan</a:t>
              </a:r>
            </a:p>
          </p:txBody>
        </p:sp>
        <p:sp>
          <p:nvSpPr>
            <p:cNvPr id="92" name="Rounded Rectangle 45">
              <a:extLst>
                <a:ext uri="{FF2B5EF4-FFF2-40B4-BE49-F238E27FC236}">
                  <a16:creationId xmlns:a16="http://schemas.microsoft.com/office/drawing/2014/main" id="{1855FB8A-7464-D42A-47C6-F39102783047}"/>
                </a:ext>
              </a:extLst>
            </p:cNvPr>
            <p:cNvSpPr/>
            <p:nvPr/>
          </p:nvSpPr>
          <p:spPr>
            <a:xfrm>
              <a:off x="9344384" y="4911786"/>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black"/>
                  </a:solidFill>
                  <a:effectLst/>
                  <a:uLnTx/>
                  <a:uFillTx/>
                  <a:latin typeface="Calibri" panose="020F0502020204030204"/>
                  <a:ea typeface="+mn-ea"/>
                  <a:cs typeface="+mn-cs"/>
                </a:rPr>
                <a:t>Archive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black"/>
                  </a:solidFill>
                  <a:effectLst/>
                  <a:uLnTx/>
                  <a:uFillTx/>
                  <a:latin typeface="Calibri" panose="020F0502020204030204"/>
                  <a:ea typeface="+mn-ea"/>
                  <a:cs typeface="+mn-cs"/>
                </a:rPr>
                <a:t>Project file</a:t>
              </a:r>
            </a:p>
          </p:txBody>
        </p:sp>
        <p:sp>
          <p:nvSpPr>
            <p:cNvPr id="93" name="Rounded Rectangle 45">
              <a:extLst>
                <a:ext uri="{FF2B5EF4-FFF2-40B4-BE49-F238E27FC236}">
                  <a16:creationId xmlns:a16="http://schemas.microsoft.com/office/drawing/2014/main" id="{3BF46D14-0E08-9A31-A7FF-AD1F844B8214}"/>
                </a:ext>
              </a:extLst>
            </p:cNvPr>
            <p:cNvSpPr/>
            <p:nvPr/>
          </p:nvSpPr>
          <p:spPr>
            <a:xfrm>
              <a:off x="9339012" y="5702795"/>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black"/>
                  </a:solidFill>
                  <a:effectLst/>
                  <a:uLnTx/>
                  <a:uFillTx/>
                  <a:latin typeface="Calibri" panose="020F0502020204030204"/>
                  <a:ea typeface="+mn-ea"/>
                  <a:cs typeface="+mn-cs"/>
                </a:rPr>
                <a:t>Publish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black"/>
                  </a:solidFill>
                  <a:effectLst/>
                  <a:uLnTx/>
                  <a:uFillTx/>
                  <a:latin typeface="Calibri" panose="020F0502020204030204"/>
                  <a:ea typeface="+mn-ea"/>
                  <a:cs typeface="+mn-cs"/>
                </a:rPr>
                <a:t>CTP</a:t>
              </a:r>
            </a:p>
          </p:txBody>
        </p:sp>
        <p:cxnSp>
          <p:nvCxnSpPr>
            <p:cNvPr id="94" name="Straight Arrow Connector 93">
              <a:extLst>
                <a:ext uri="{FF2B5EF4-FFF2-40B4-BE49-F238E27FC236}">
                  <a16:creationId xmlns:a16="http://schemas.microsoft.com/office/drawing/2014/main" id="{438EC34A-110D-0B80-EBDF-79AD19CA6D9D}"/>
                </a:ext>
              </a:extLst>
            </p:cNvPr>
            <p:cNvCxnSpPr>
              <a:cxnSpLocks/>
            </p:cNvCxnSpPr>
            <p:nvPr/>
          </p:nvCxnSpPr>
          <p:spPr>
            <a:xfrm>
              <a:off x="2495145" y="3885365"/>
              <a:ext cx="7284" cy="215328"/>
            </a:xfrm>
            <a:prstGeom prst="straightConnector1">
              <a:avLst/>
            </a:prstGeom>
            <a:grpFill/>
            <a:ln w="53975" cap="flat" cmpd="sng" algn="ctr">
              <a:solidFill>
                <a:srgbClr val="4472C4"/>
              </a:solidFill>
              <a:prstDash val="solid"/>
              <a:miter lim="800000"/>
              <a:headEnd type="none"/>
              <a:tailEnd type="triangle" w="med" len="sm"/>
            </a:ln>
            <a:effectLst/>
          </p:spPr>
        </p:cxnSp>
        <p:cxnSp>
          <p:nvCxnSpPr>
            <p:cNvPr id="95" name="Straight Arrow Connector 94">
              <a:extLst>
                <a:ext uri="{FF2B5EF4-FFF2-40B4-BE49-F238E27FC236}">
                  <a16:creationId xmlns:a16="http://schemas.microsoft.com/office/drawing/2014/main" id="{3D6AE060-0164-2603-90D5-4236796B5268}"/>
                </a:ext>
              </a:extLst>
            </p:cNvPr>
            <p:cNvCxnSpPr>
              <a:cxnSpLocks/>
            </p:cNvCxnSpPr>
            <p:nvPr/>
          </p:nvCxnSpPr>
          <p:spPr>
            <a:xfrm>
              <a:off x="9742861" y="3852525"/>
              <a:ext cx="7284" cy="215328"/>
            </a:xfrm>
            <a:prstGeom prst="straightConnector1">
              <a:avLst/>
            </a:prstGeom>
            <a:grpFill/>
            <a:ln w="53975" cap="flat" cmpd="sng" algn="ctr">
              <a:solidFill>
                <a:srgbClr val="4472C4"/>
              </a:solidFill>
              <a:prstDash val="solid"/>
              <a:miter lim="800000"/>
              <a:headEnd type="none"/>
              <a:tailEnd type="triangle" w="med" len="sm"/>
            </a:ln>
            <a:effectLst/>
          </p:spPr>
        </p:cxnSp>
      </p:grpSp>
      <p:grpSp>
        <p:nvGrpSpPr>
          <p:cNvPr id="96" name="Group 95">
            <a:extLst>
              <a:ext uri="{FF2B5EF4-FFF2-40B4-BE49-F238E27FC236}">
                <a16:creationId xmlns:a16="http://schemas.microsoft.com/office/drawing/2014/main" id="{F3C16A8E-C2F5-76C9-502B-4DDE253427C8}"/>
              </a:ext>
            </a:extLst>
          </p:cNvPr>
          <p:cNvGrpSpPr/>
          <p:nvPr/>
        </p:nvGrpSpPr>
        <p:grpSpPr>
          <a:xfrm>
            <a:off x="1739687" y="1974032"/>
            <a:ext cx="5611400" cy="1096185"/>
            <a:chOff x="3163292" y="2353812"/>
            <a:chExt cx="5865416" cy="1461579"/>
          </a:xfrm>
        </p:grpSpPr>
        <p:sp>
          <p:nvSpPr>
            <p:cNvPr id="97" name="Down Arrow 26">
              <a:extLst>
                <a:ext uri="{FF2B5EF4-FFF2-40B4-BE49-F238E27FC236}">
                  <a16:creationId xmlns:a16="http://schemas.microsoft.com/office/drawing/2014/main" id="{E452B87A-5C4A-A62D-161F-907D17F97536}"/>
                </a:ext>
              </a:extLst>
            </p:cNvPr>
            <p:cNvSpPr/>
            <p:nvPr/>
          </p:nvSpPr>
          <p:spPr>
            <a:xfrm rot="16200000">
              <a:off x="4224430" y="2868103"/>
              <a:ext cx="86062" cy="113632"/>
            </a:xfrm>
            <a:prstGeom prst="down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Down Arrow 35">
              <a:extLst>
                <a:ext uri="{FF2B5EF4-FFF2-40B4-BE49-F238E27FC236}">
                  <a16:creationId xmlns:a16="http://schemas.microsoft.com/office/drawing/2014/main" id="{3F1717D4-F895-27B1-5865-63C68F5D4C19}"/>
                </a:ext>
              </a:extLst>
            </p:cNvPr>
            <p:cNvSpPr/>
            <p:nvPr/>
          </p:nvSpPr>
          <p:spPr>
            <a:xfrm rot="16200000">
              <a:off x="7877128" y="2854420"/>
              <a:ext cx="86062" cy="113632"/>
            </a:xfrm>
            <a:prstGeom prst="down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9" name="Down Arrow 36">
              <a:extLst>
                <a:ext uri="{FF2B5EF4-FFF2-40B4-BE49-F238E27FC236}">
                  <a16:creationId xmlns:a16="http://schemas.microsoft.com/office/drawing/2014/main" id="{F51341DA-AAFD-0ED2-7927-29D81B29942A}"/>
                </a:ext>
              </a:extLst>
            </p:cNvPr>
            <p:cNvSpPr/>
            <p:nvPr/>
          </p:nvSpPr>
          <p:spPr>
            <a:xfrm rot="16200000">
              <a:off x="6705301" y="2868756"/>
              <a:ext cx="86062" cy="113632"/>
            </a:xfrm>
            <a:prstGeom prst="down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Down Arrow 37">
              <a:extLst>
                <a:ext uri="{FF2B5EF4-FFF2-40B4-BE49-F238E27FC236}">
                  <a16:creationId xmlns:a16="http://schemas.microsoft.com/office/drawing/2014/main" id="{884D034D-D908-668E-393D-C6B5C1FED492}"/>
                </a:ext>
              </a:extLst>
            </p:cNvPr>
            <p:cNvSpPr/>
            <p:nvPr/>
          </p:nvSpPr>
          <p:spPr>
            <a:xfrm rot="16200000">
              <a:off x="5474981" y="2868756"/>
              <a:ext cx="86062" cy="113632"/>
            </a:xfrm>
            <a:prstGeom prst="down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1" name="Group 100">
              <a:extLst>
                <a:ext uri="{FF2B5EF4-FFF2-40B4-BE49-F238E27FC236}">
                  <a16:creationId xmlns:a16="http://schemas.microsoft.com/office/drawing/2014/main" id="{AF415450-0B45-9370-5F22-130EE4A7AEEC}"/>
                </a:ext>
              </a:extLst>
            </p:cNvPr>
            <p:cNvGrpSpPr/>
            <p:nvPr/>
          </p:nvGrpSpPr>
          <p:grpSpPr>
            <a:xfrm>
              <a:off x="3163292" y="2360007"/>
              <a:ext cx="1012771" cy="1455384"/>
              <a:chOff x="3163292" y="2360007"/>
              <a:chExt cx="1012771" cy="1455384"/>
            </a:xfrm>
          </p:grpSpPr>
          <p:grpSp>
            <p:nvGrpSpPr>
              <p:cNvPr id="122" name="Group 121">
                <a:extLst>
                  <a:ext uri="{FF2B5EF4-FFF2-40B4-BE49-F238E27FC236}">
                    <a16:creationId xmlns:a16="http://schemas.microsoft.com/office/drawing/2014/main" id="{E55954FC-0FE9-D9AD-139E-A2DFF3E11C4A}"/>
                  </a:ext>
                </a:extLst>
              </p:cNvPr>
              <p:cNvGrpSpPr/>
              <p:nvPr/>
            </p:nvGrpSpPr>
            <p:grpSpPr>
              <a:xfrm>
                <a:off x="3242364" y="2592623"/>
                <a:ext cx="852400" cy="1216817"/>
                <a:chOff x="3242364" y="2592623"/>
                <a:chExt cx="852400" cy="1216817"/>
              </a:xfrm>
            </p:grpSpPr>
            <p:sp>
              <p:nvSpPr>
                <p:cNvPr id="124" name="Rectangle 123">
                  <a:extLst>
                    <a:ext uri="{FF2B5EF4-FFF2-40B4-BE49-F238E27FC236}">
                      <a16:creationId xmlns:a16="http://schemas.microsoft.com/office/drawing/2014/main" id="{4AD18151-8A15-7F10-FB4A-880687C0E18E}"/>
                    </a:ext>
                  </a:extLst>
                </p:cNvPr>
                <p:cNvSpPr/>
                <p:nvPr/>
              </p:nvSpPr>
              <p:spPr>
                <a:xfrm>
                  <a:off x="3283545" y="3316998"/>
                  <a:ext cx="772265" cy="49244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Calibri" panose="020F0502020204030204"/>
                      <a:ea typeface="+mn-ea"/>
                    </a:rPr>
                    <a:t>Develop Vision</a:t>
                  </a:r>
                </a:p>
              </p:txBody>
            </p:sp>
            <p:pic>
              <p:nvPicPr>
                <p:cNvPr id="125" name="Picture 124">
                  <a:extLst>
                    <a:ext uri="{FF2B5EF4-FFF2-40B4-BE49-F238E27FC236}">
                      <a16:creationId xmlns:a16="http://schemas.microsoft.com/office/drawing/2014/main" id="{9F586393-2D9E-9DE9-5369-7E24E5FF8B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2364" y="2592623"/>
                  <a:ext cx="852400" cy="676004"/>
                </a:xfrm>
                <a:prstGeom prst="rect">
                  <a:avLst/>
                </a:prstGeom>
              </p:spPr>
            </p:pic>
          </p:grpSp>
          <p:sp>
            <p:nvSpPr>
              <p:cNvPr id="123" name="Rectangle 122">
                <a:extLst>
                  <a:ext uri="{FF2B5EF4-FFF2-40B4-BE49-F238E27FC236}">
                    <a16:creationId xmlns:a16="http://schemas.microsoft.com/office/drawing/2014/main" id="{BBBC957E-24FA-8A36-A235-AE4A0629F289}"/>
                  </a:ext>
                </a:extLst>
              </p:cNvPr>
              <p:cNvSpPr/>
              <p:nvPr/>
            </p:nvSpPr>
            <p:spPr>
              <a:xfrm>
                <a:off x="3163292" y="2360007"/>
                <a:ext cx="1012771" cy="1455384"/>
              </a:xfrm>
              <a:prstGeom prst="rect">
                <a:avLst/>
              </a:prstGeom>
              <a:noFill/>
              <a:ln w="2222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02" name="Group 101">
              <a:extLst>
                <a:ext uri="{FF2B5EF4-FFF2-40B4-BE49-F238E27FC236}">
                  <a16:creationId xmlns:a16="http://schemas.microsoft.com/office/drawing/2014/main" id="{07C2FC6C-CD43-D3CB-E859-9737198FD52D}"/>
                </a:ext>
              </a:extLst>
            </p:cNvPr>
            <p:cNvGrpSpPr/>
            <p:nvPr/>
          </p:nvGrpSpPr>
          <p:grpSpPr>
            <a:xfrm>
              <a:off x="4372914" y="2356800"/>
              <a:ext cx="1058361" cy="1455384"/>
              <a:chOff x="4372914" y="2356800"/>
              <a:chExt cx="1058361" cy="1455384"/>
            </a:xfrm>
          </p:grpSpPr>
          <p:grpSp>
            <p:nvGrpSpPr>
              <p:cNvPr id="118" name="Group 117">
                <a:extLst>
                  <a:ext uri="{FF2B5EF4-FFF2-40B4-BE49-F238E27FC236}">
                    <a16:creationId xmlns:a16="http://schemas.microsoft.com/office/drawing/2014/main" id="{4E603AA5-DC99-2C85-EC07-58BC6B4F4681}"/>
                  </a:ext>
                </a:extLst>
              </p:cNvPr>
              <p:cNvGrpSpPr/>
              <p:nvPr/>
            </p:nvGrpSpPr>
            <p:grpSpPr>
              <a:xfrm>
                <a:off x="4372914" y="2592622"/>
                <a:ext cx="1058361" cy="1216819"/>
                <a:chOff x="4372914" y="2592622"/>
                <a:chExt cx="1058361" cy="1216819"/>
              </a:xfrm>
            </p:grpSpPr>
            <p:sp>
              <p:nvSpPr>
                <p:cNvPr id="120" name="Rectangle 119">
                  <a:extLst>
                    <a:ext uri="{FF2B5EF4-FFF2-40B4-BE49-F238E27FC236}">
                      <a16:creationId xmlns:a16="http://schemas.microsoft.com/office/drawing/2014/main" id="{56C2780D-7DE4-59A6-2DDA-A4A972A8D5CB}"/>
                    </a:ext>
                  </a:extLst>
                </p:cNvPr>
                <p:cNvSpPr/>
                <p:nvPr/>
              </p:nvSpPr>
              <p:spPr>
                <a:xfrm>
                  <a:off x="4372914" y="3316999"/>
                  <a:ext cx="1058361" cy="49244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Calibri" panose="020F0502020204030204"/>
                      <a:ea typeface="+mn-ea"/>
                    </a:rPr>
                    <a:t>System Assessment</a:t>
                  </a:r>
                </a:p>
              </p:txBody>
            </p:sp>
            <p:pic>
              <p:nvPicPr>
                <p:cNvPr id="121" name="Picture 120">
                  <a:extLst>
                    <a:ext uri="{FF2B5EF4-FFF2-40B4-BE49-F238E27FC236}">
                      <a16:creationId xmlns:a16="http://schemas.microsoft.com/office/drawing/2014/main" id="{9F6CAE99-5C33-1B63-4156-27B8D42B01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4682" y="2592622"/>
                  <a:ext cx="912594" cy="664598"/>
                </a:xfrm>
                <a:prstGeom prst="rect">
                  <a:avLst/>
                </a:prstGeom>
              </p:spPr>
            </p:pic>
          </p:grpSp>
          <p:sp>
            <p:nvSpPr>
              <p:cNvPr id="119" name="Rectangle 118">
                <a:extLst>
                  <a:ext uri="{FF2B5EF4-FFF2-40B4-BE49-F238E27FC236}">
                    <a16:creationId xmlns:a16="http://schemas.microsoft.com/office/drawing/2014/main" id="{36548F72-FEA2-4148-2302-15F270ECC3AC}"/>
                  </a:ext>
                </a:extLst>
              </p:cNvPr>
              <p:cNvSpPr/>
              <p:nvPr/>
            </p:nvSpPr>
            <p:spPr>
              <a:xfrm>
                <a:off x="4390093" y="2356800"/>
                <a:ext cx="1041182" cy="1455384"/>
              </a:xfrm>
              <a:prstGeom prst="rect">
                <a:avLst/>
              </a:prstGeom>
              <a:noFill/>
              <a:ln w="2222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Group 102">
              <a:extLst>
                <a:ext uri="{FF2B5EF4-FFF2-40B4-BE49-F238E27FC236}">
                  <a16:creationId xmlns:a16="http://schemas.microsoft.com/office/drawing/2014/main" id="{E0CE254F-E268-BAF5-272C-B4FBF9EDA59B}"/>
                </a:ext>
              </a:extLst>
            </p:cNvPr>
            <p:cNvGrpSpPr/>
            <p:nvPr/>
          </p:nvGrpSpPr>
          <p:grpSpPr>
            <a:xfrm>
              <a:off x="5615649" y="2360007"/>
              <a:ext cx="1062248" cy="1455384"/>
              <a:chOff x="5615649" y="2360007"/>
              <a:chExt cx="1062248" cy="1455384"/>
            </a:xfrm>
          </p:grpSpPr>
          <p:grpSp>
            <p:nvGrpSpPr>
              <p:cNvPr id="112" name="Group 111">
                <a:extLst>
                  <a:ext uri="{FF2B5EF4-FFF2-40B4-BE49-F238E27FC236}">
                    <a16:creationId xmlns:a16="http://schemas.microsoft.com/office/drawing/2014/main" id="{F2E0973F-C5E9-A6D5-6874-48DEF2E263AB}"/>
                  </a:ext>
                </a:extLst>
              </p:cNvPr>
              <p:cNvGrpSpPr/>
              <p:nvPr/>
            </p:nvGrpSpPr>
            <p:grpSpPr>
              <a:xfrm>
                <a:off x="5659621" y="2592621"/>
                <a:ext cx="979375" cy="1192527"/>
                <a:chOff x="5659621" y="2592621"/>
                <a:chExt cx="979375" cy="1192527"/>
              </a:xfrm>
            </p:grpSpPr>
            <p:sp>
              <p:nvSpPr>
                <p:cNvPr id="114" name="Rectangle 113">
                  <a:extLst>
                    <a:ext uri="{FF2B5EF4-FFF2-40B4-BE49-F238E27FC236}">
                      <a16:creationId xmlns:a16="http://schemas.microsoft.com/office/drawing/2014/main" id="{EA7314C9-5C6E-5B62-01E5-7C5462D433EA}"/>
                    </a:ext>
                  </a:extLst>
                </p:cNvPr>
                <p:cNvSpPr/>
                <p:nvPr/>
              </p:nvSpPr>
              <p:spPr>
                <a:xfrm>
                  <a:off x="5659621" y="3292706"/>
                  <a:ext cx="979375" cy="49244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Calibri" panose="020F0502020204030204"/>
                      <a:ea typeface="+mn-ea"/>
                    </a:rPr>
                    <a:t>Analyze Alternatives</a:t>
                  </a:r>
                </a:p>
              </p:txBody>
            </p:sp>
            <p:grpSp>
              <p:nvGrpSpPr>
                <p:cNvPr id="115" name="Group 114">
                  <a:extLst>
                    <a:ext uri="{FF2B5EF4-FFF2-40B4-BE49-F238E27FC236}">
                      <a16:creationId xmlns:a16="http://schemas.microsoft.com/office/drawing/2014/main" id="{43A5FF21-ADD2-3C9D-2D26-E5F593F15B42}"/>
                    </a:ext>
                  </a:extLst>
                </p:cNvPr>
                <p:cNvGrpSpPr/>
                <p:nvPr/>
              </p:nvGrpSpPr>
              <p:grpSpPr>
                <a:xfrm>
                  <a:off x="5711991" y="2592621"/>
                  <a:ext cx="874635" cy="664598"/>
                  <a:chOff x="5711991" y="2592621"/>
                  <a:chExt cx="874635" cy="664598"/>
                </a:xfrm>
              </p:grpSpPr>
              <p:pic>
                <p:nvPicPr>
                  <p:cNvPr id="116" name="Picture 115">
                    <a:extLst>
                      <a:ext uri="{FF2B5EF4-FFF2-40B4-BE49-F238E27FC236}">
                        <a16:creationId xmlns:a16="http://schemas.microsoft.com/office/drawing/2014/main" id="{7F278549-2F0B-C3D7-30DF-D0C991F32F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1991" y="2592621"/>
                    <a:ext cx="874635" cy="664598"/>
                  </a:xfrm>
                  <a:prstGeom prst="rect">
                    <a:avLst/>
                  </a:prstGeom>
                </p:spPr>
              </p:pic>
              <p:pic>
                <p:nvPicPr>
                  <p:cNvPr id="117" name="Picture 116">
                    <a:extLst>
                      <a:ext uri="{FF2B5EF4-FFF2-40B4-BE49-F238E27FC236}">
                        <a16:creationId xmlns:a16="http://schemas.microsoft.com/office/drawing/2014/main" id="{4D0F684B-7DEF-2A0D-3A05-3FB210F73E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6231" y="2695058"/>
                    <a:ext cx="486504" cy="432357"/>
                  </a:xfrm>
                  <a:prstGeom prst="rect">
                    <a:avLst/>
                  </a:prstGeom>
                </p:spPr>
              </p:pic>
            </p:grpSp>
          </p:grpSp>
          <p:sp>
            <p:nvSpPr>
              <p:cNvPr id="113" name="Rectangle 112">
                <a:extLst>
                  <a:ext uri="{FF2B5EF4-FFF2-40B4-BE49-F238E27FC236}">
                    <a16:creationId xmlns:a16="http://schemas.microsoft.com/office/drawing/2014/main" id="{FDB02957-EC86-36F9-876A-0ED5AAE1617D}"/>
                  </a:ext>
                </a:extLst>
              </p:cNvPr>
              <p:cNvSpPr/>
              <p:nvPr/>
            </p:nvSpPr>
            <p:spPr>
              <a:xfrm>
                <a:off x="5615649" y="2360007"/>
                <a:ext cx="1062248" cy="1455384"/>
              </a:xfrm>
              <a:prstGeom prst="rect">
                <a:avLst/>
              </a:prstGeom>
              <a:noFill/>
              <a:ln w="2222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04" name="Group 103">
              <a:extLst>
                <a:ext uri="{FF2B5EF4-FFF2-40B4-BE49-F238E27FC236}">
                  <a16:creationId xmlns:a16="http://schemas.microsoft.com/office/drawing/2014/main" id="{DEC3DD01-25C5-49ED-F286-6EE1BC8A1556}"/>
                </a:ext>
              </a:extLst>
            </p:cNvPr>
            <p:cNvGrpSpPr/>
            <p:nvPr/>
          </p:nvGrpSpPr>
          <p:grpSpPr>
            <a:xfrm>
              <a:off x="6842128" y="2360007"/>
              <a:ext cx="983691" cy="1455384"/>
              <a:chOff x="6842128" y="2360007"/>
              <a:chExt cx="983691" cy="1455384"/>
            </a:xfrm>
          </p:grpSpPr>
          <p:pic>
            <p:nvPicPr>
              <p:cNvPr id="109" name="Picture 108">
                <a:extLst>
                  <a:ext uri="{FF2B5EF4-FFF2-40B4-BE49-F238E27FC236}">
                    <a16:creationId xmlns:a16="http://schemas.microsoft.com/office/drawing/2014/main" id="{9C61E6D5-8E40-ACD9-931F-09D1138A2B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0067" y="2503562"/>
                <a:ext cx="820564" cy="757959"/>
              </a:xfrm>
              <a:prstGeom prst="rect">
                <a:avLst/>
              </a:prstGeom>
            </p:spPr>
          </p:pic>
          <p:sp>
            <p:nvSpPr>
              <p:cNvPr id="110" name="Rectangle 109">
                <a:extLst>
                  <a:ext uri="{FF2B5EF4-FFF2-40B4-BE49-F238E27FC236}">
                    <a16:creationId xmlns:a16="http://schemas.microsoft.com/office/drawing/2014/main" id="{CA9148BE-F074-D9EC-26BA-31060CD97318}"/>
                  </a:ext>
                </a:extLst>
              </p:cNvPr>
              <p:cNvSpPr/>
              <p:nvPr/>
            </p:nvSpPr>
            <p:spPr>
              <a:xfrm>
                <a:off x="6873822" y="3298931"/>
                <a:ext cx="902413" cy="49244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Calibri" panose="020F0502020204030204"/>
                    <a:ea typeface="+mn-ea"/>
                  </a:rPr>
                  <a:t>Develop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Calibri" panose="020F0502020204030204"/>
                    <a:ea typeface="+mn-ea"/>
                  </a:rPr>
                  <a:t>Draft Plan</a:t>
                </a:r>
              </a:p>
            </p:txBody>
          </p:sp>
          <p:sp>
            <p:nvSpPr>
              <p:cNvPr id="111" name="Rectangle 110">
                <a:extLst>
                  <a:ext uri="{FF2B5EF4-FFF2-40B4-BE49-F238E27FC236}">
                    <a16:creationId xmlns:a16="http://schemas.microsoft.com/office/drawing/2014/main" id="{A20A6A68-1B5C-CD9C-94A9-FB8C1DE41DE3}"/>
                  </a:ext>
                </a:extLst>
              </p:cNvPr>
              <p:cNvSpPr/>
              <p:nvPr/>
            </p:nvSpPr>
            <p:spPr>
              <a:xfrm>
                <a:off x="6842128" y="2360007"/>
                <a:ext cx="983691" cy="1455384"/>
              </a:xfrm>
              <a:prstGeom prst="rect">
                <a:avLst/>
              </a:prstGeom>
              <a:noFill/>
              <a:ln w="2222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05" name="Group 104">
              <a:extLst>
                <a:ext uri="{FF2B5EF4-FFF2-40B4-BE49-F238E27FC236}">
                  <a16:creationId xmlns:a16="http://schemas.microsoft.com/office/drawing/2014/main" id="{E0FF3391-EB88-A83C-503B-F0DD297A26D5}"/>
                </a:ext>
              </a:extLst>
            </p:cNvPr>
            <p:cNvGrpSpPr/>
            <p:nvPr/>
          </p:nvGrpSpPr>
          <p:grpSpPr>
            <a:xfrm>
              <a:off x="8020048" y="2353812"/>
              <a:ext cx="1008660" cy="1455384"/>
              <a:chOff x="8020048" y="2353812"/>
              <a:chExt cx="1008660" cy="1455384"/>
            </a:xfrm>
          </p:grpSpPr>
          <p:pic>
            <p:nvPicPr>
              <p:cNvPr id="106" name="Picture 105">
                <a:extLst>
                  <a:ext uri="{FF2B5EF4-FFF2-40B4-BE49-F238E27FC236}">
                    <a16:creationId xmlns:a16="http://schemas.microsoft.com/office/drawing/2014/main" id="{6C8AF069-3D76-8E32-D006-0699C5BFEC1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988"/>
              <a:stretch/>
            </p:blipFill>
            <p:spPr>
              <a:xfrm>
                <a:off x="8101447" y="2499906"/>
                <a:ext cx="829033" cy="723019"/>
              </a:xfrm>
              <a:prstGeom prst="rect">
                <a:avLst/>
              </a:prstGeom>
            </p:spPr>
          </p:pic>
          <p:sp>
            <p:nvSpPr>
              <p:cNvPr id="107" name="Rectangle 106">
                <a:extLst>
                  <a:ext uri="{FF2B5EF4-FFF2-40B4-BE49-F238E27FC236}">
                    <a16:creationId xmlns:a16="http://schemas.microsoft.com/office/drawing/2014/main" id="{4AA2B1CC-D4EE-9DC0-469F-B73E60B86097}"/>
                  </a:ext>
                </a:extLst>
              </p:cNvPr>
              <p:cNvSpPr/>
              <p:nvPr/>
            </p:nvSpPr>
            <p:spPr>
              <a:xfrm>
                <a:off x="8223832" y="3295355"/>
                <a:ext cx="601091" cy="49244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Calibri" panose="020F0502020204030204"/>
                    <a:ea typeface="+mn-ea"/>
                  </a:rPr>
                  <a:t>Adopt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Calibri" panose="020F0502020204030204"/>
                    <a:ea typeface="+mn-ea"/>
                  </a:rPr>
                  <a:t>Plan</a:t>
                </a:r>
              </a:p>
            </p:txBody>
          </p:sp>
          <p:sp>
            <p:nvSpPr>
              <p:cNvPr id="108" name="Rectangle 107">
                <a:extLst>
                  <a:ext uri="{FF2B5EF4-FFF2-40B4-BE49-F238E27FC236}">
                    <a16:creationId xmlns:a16="http://schemas.microsoft.com/office/drawing/2014/main" id="{0D3F3D25-1AD0-9020-1C57-DFF40F08C932}"/>
                  </a:ext>
                </a:extLst>
              </p:cNvPr>
              <p:cNvSpPr/>
              <p:nvPr/>
            </p:nvSpPr>
            <p:spPr>
              <a:xfrm>
                <a:off x="8020048" y="2353812"/>
                <a:ext cx="1008660" cy="1455384"/>
              </a:xfrm>
              <a:prstGeom prst="rect">
                <a:avLst/>
              </a:prstGeom>
              <a:noFill/>
              <a:ln w="2222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6" name="Group 125">
            <a:extLst>
              <a:ext uri="{FF2B5EF4-FFF2-40B4-BE49-F238E27FC236}">
                <a16:creationId xmlns:a16="http://schemas.microsoft.com/office/drawing/2014/main" id="{02D6E3E9-74DB-E8F3-E2BE-FAD060B47741}"/>
              </a:ext>
            </a:extLst>
          </p:cNvPr>
          <p:cNvGrpSpPr/>
          <p:nvPr/>
        </p:nvGrpSpPr>
        <p:grpSpPr>
          <a:xfrm>
            <a:off x="1801906" y="3454273"/>
            <a:ext cx="5496398" cy="1685832"/>
            <a:chOff x="3256898" y="4097138"/>
            <a:chExt cx="5745208" cy="2247775"/>
          </a:xfrm>
          <a:solidFill>
            <a:srgbClr val="4472C4"/>
          </a:solidFill>
        </p:grpSpPr>
        <p:sp>
          <p:nvSpPr>
            <p:cNvPr id="127" name="Rounded Rectangle 45">
              <a:extLst>
                <a:ext uri="{FF2B5EF4-FFF2-40B4-BE49-F238E27FC236}">
                  <a16:creationId xmlns:a16="http://schemas.microsoft.com/office/drawing/2014/main" id="{66096DBF-ADF2-FCD2-33E6-9638BD4B2C0F}"/>
                </a:ext>
              </a:extLst>
            </p:cNvPr>
            <p:cNvSpPr/>
            <p:nvPr/>
          </p:nvSpPr>
          <p:spPr>
            <a:xfrm>
              <a:off x="3256898" y="4113438"/>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dirty="0">
                  <a:ln>
                    <a:noFill/>
                  </a:ln>
                  <a:solidFill>
                    <a:prstClr val="white"/>
                  </a:solidFill>
                  <a:effectLst/>
                  <a:uLnTx/>
                  <a:uFillTx/>
                  <a:latin typeface="Calibri" panose="020F0502020204030204"/>
                  <a:ea typeface="+mn-ea"/>
                  <a:cs typeface="+mn-cs"/>
                </a:rPr>
                <a:t>Hold Initial Meetings</a:t>
              </a:r>
            </a:p>
          </p:txBody>
        </p:sp>
        <p:sp>
          <p:nvSpPr>
            <p:cNvPr id="128" name="Rounded Rectangle 51">
              <a:extLst>
                <a:ext uri="{FF2B5EF4-FFF2-40B4-BE49-F238E27FC236}">
                  <a16:creationId xmlns:a16="http://schemas.microsoft.com/office/drawing/2014/main" id="{249A57F8-4CE1-93FA-99F0-0A18E5D811DF}"/>
                </a:ext>
              </a:extLst>
            </p:cNvPr>
            <p:cNvSpPr/>
            <p:nvPr/>
          </p:nvSpPr>
          <p:spPr>
            <a:xfrm>
              <a:off x="3256898" y="4917984"/>
              <a:ext cx="795264" cy="642118"/>
            </a:xfrm>
            <a:prstGeom prst="roundRect">
              <a:avLst/>
            </a:prstGeom>
            <a:grpFill/>
            <a:ln w="6350" cap="flat" cmpd="sng" algn="ctr">
              <a:solidFill>
                <a:srgbClr val="4472C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white"/>
                  </a:solidFill>
                  <a:effectLst/>
                  <a:uLnTx/>
                  <a:uFillTx/>
                  <a:latin typeface="Calibri" panose="020F0502020204030204"/>
                  <a:ea typeface="+mn-ea"/>
                  <a:cs typeface="+mn-cs"/>
                </a:rPr>
                <a:t>Develop Community Vision</a:t>
              </a:r>
            </a:p>
          </p:txBody>
        </p:sp>
        <p:sp>
          <p:nvSpPr>
            <p:cNvPr id="129" name="Rounded Rectangle 52">
              <a:extLst>
                <a:ext uri="{FF2B5EF4-FFF2-40B4-BE49-F238E27FC236}">
                  <a16:creationId xmlns:a16="http://schemas.microsoft.com/office/drawing/2014/main" id="{63CDC5F2-7980-8320-87D2-58A16333F770}"/>
                </a:ext>
              </a:extLst>
            </p:cNvPr>
            <p:cNvSpPr/>
            <p:nvPr/>
          </p:nvSpPr>
          <p:spPr>
            <a:xfrm>
              <a:off x="4521028" y="5702795"/>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white"/>
                  </a:solidFill>
                  <a:effectLst/>
                  <a:uLnTx/>
                  <a:uFillTx/>
                  <a:latin typeface="Calibri" panose="020F0502020204030204"/>
                  <a:ea typeface="+mn-ea"/>
                  <a:cs typeface="+mn-cs"/>
                </a:rPr>
                <a:t>Perform Future year Analyses</a:t>
              </a:r>
            </a:p>
          </p:txBody>
        </p:sp>
        <p:sp>
          <p:nvSpPr>
            <p:cNvPr id="130" name="Rounded Rectangle 55">
              <a:extLst>
                <a:ext uri="{FF2B5EF4-FFF2-40B4-BE49-F238E27FC236}">
                  <a16:creationId xmlns:a16="http://schemas.microsoft.com/office/drawing/2014/main" id="{21A9D560-D318-4743-A81C-6CA9B2A60FFA}"/>
                </a:ext>
              </a:extLst>
            </p:cNvPr>
            <p:cNvSpPr/>
            <p:nvPr/>
          </p:nvSpPr>
          <p:spPr>
            <a:xfrm>
              <a:off x="8199423" y="4113438"/>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white"/>
                  </a:solidFill>
                  <a:effectLst/>
                  <a:uLnTx/>
                  <a:uFillTx/>
                  <a:latin typeface="Calibri" panose="020F0502020204030204"/>
                  <a:ea typeface="+mn-ea"/>
                  <a:cs typeface="+mn-cs"/>
                </a:rPr>
                <a:t>Seek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white"/>
                  </a:solidFill>
                  <a:effectLst/>
                  <a:uLnTx/>
                  <a:uFillTx/>
                  <a:latin typeface="Calibri" panose="020F0502020204030204"/>
                  <a:ea typeface="+mn-ea"/>
                  <a:cs typeface="+mn-cs"/>
                </a:rPr>
                <a:t>Local Adoption</a:t>
              </a:r>
            </a:p>
          </p:txBody>
        </p:sp>
        <p:sp>
          <p:nvSpPr>
            <p:cNvPr id="131" name="Rounded Rectangle 56">
              <a:extLst>
                <a:ext uri="{FF2B5EF4-FFF2-40B4-BE49-F238E27FC236}">
                  <a16:creationId xmlns:a16="http://schemas.microsoft.com/office/drawing/2014/main" id="{500C40CF-E6B7-AACC-22F9-04A81063FC69}"/>
                </a:ext>
              </a:extLst>
            </p:cNvPr>
            <p:cNvSpPr/>
            <p:nvPr/>
          </p:nvSpPr>
          <p:spPr>
            <a:xfrm>
              <a:off x="6999983" y="4097138"/>
              <a:ext cx="795264" cy="642118"/>
            </a:xfrm>
            <a:prstGeom prst="roundRect">
              <a:avLst/>
            </a:prstGeom>
            <a:grpFill/>
            <a:ln w="6350" cap="flat" cmpd="sng" algn="ctr">
              <a:solidFill>
                <a:srgbClr val="4472C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dirty="0">
                  <a:ln>
                    <a:noFill/>
                  </a:ln>
                  <a:solidFill>
                    <a:prstClr val="white"/>
                  </a:solidFill>
                  <a:effectLst/>
                  <a:uLnTx/>
                  <a:uFillTx/>
                  <a:latin typeface="Calibri" panose="020F0502020204030204"/>
                  <a:ea typeface="+mn-ea"/>
                  <a:cs typeface="+mn-cs"/>
                </a:rPr>
                <a:t>Agree 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dirty="0">
                  <a:ln>
                    <a:noFill/>
                  </a:ln>
                  <a:solidFill>
                    <a:prstClr val="white"/>
                  </a:solidFill>
                  <a:effectLst/>
                  <a:uLnTx/>
                  <a:uFillTx/>
                  <a:latin typeface="Calibri" panose="020F0502020204030204"/>
                  <a:ea typeface="+mn-ea"/>
                  <a:cs typeface="+mn-cs"/>
                </a:rPr>
                <a:t>“Draft” Plan</a:t>
              </a:r>
            </a:p>
          </p:txBody>
        </p:sp>
        <p:sp>
          <p:nvSpPr>
            <p:cNvPr id="132" name="Rounded Rectangle 57">
              <a:extLst>
                <a:ext uri="{FF2B5EF4-FFF2-40B4-BE49-F238E27FC236}">
                  <a16:creationId xmlns:a16="http://schemas.microsoft.com/office/drawing/2014/main" id="{390F8435-326A-BCC8-B385-36BA8CD5BE9F}"/>
                </a:ext>
              </a:extLst>
            </p:cNvPr>
            <p:cNvSpPr/>
            <p:nvPr/>
          </p:nvSpPr>
          <p:spPr>
            <a:xfrm>
              <a:off x="5774521" y="4901684"/>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white"/>
                  </a:solidFill>
                  <a:effectLst/>
                  <a:uLnTx/>
                  <a:uFillTx/>
                  <a:latin typeface="Calibri" panose="020F0502020204030204"/>
                  <a:ea typeface="+mn-ea"/>
                  <a:cs typeface="+mn-cs"/>
                </a:rPr>
                <a:t>Evaluate Future Year Solutions</a:t>
              </a:r>
            </a:p>
          </p:txBody>
        </p:sp>
        <p:sp>
          <p:nvSpPr>
            <p:cNvPr id="133" name="Rounded Rectangle 58">
              <a:extLst>
                <a:ext uri="{FF2B5EF4-FFF2-40B4-BE49-F238E27FC236}">
                  <a16:creationId xmlns:a16="http://schemas.microsoft.com/office/drawing/2014/main" id="{37103ABA-82F0-F18B-7DD7-5C8008BE9577}"/>
                </a:ext>
              </a:extLst>
            </p:cNvPr>
            <p:cNvSpPr/>
            <p:nvPr/>
          </p:nvSpPr>
          <p:spPr>
            <a:xfrm>
              <a:off x="4521028" y="4113438"/>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white"/>
                  </a:solidFill>
                  <a:effectLst/>
                  <a:uLnTx/>
                  <a:uFillTx/>
                  <a:latin typeface="Calibri" panose="020F0502020204030204"/>
                  <a:ea typeface="+mn-ea"/>
                  <a:cs typeface="+mn-cs"/>
                </a:rPr>
                <a:t>Perform Base year Analysis</a:t>
              </a:r>
            </a:p>
          </p:txBody>
        </p:sp>
        <p:sp>
          <p:nvSpPr>
            <p:cNvPr id="134" name="Rounded Rectangle 59">
              <a:extLst>
                <a:ext uri="{FF2B5EF4-FFF2-40B4-BE49-F238E27FC236}">
                  <a16:creationId xmlns:a16="http://schemas.microsoft.com/office/drawing/2014/main" id="{A0683D1A-23E6-F494-176A-A463D3D710D5}"/>
                </a:ext>
              </a:extLst>
            </p:cNvPr>
            <p:cNvSpPr/>
            <p:nvPr/>
          </p:nvSpPr>
          <p:spPr>
            <a:xfrm>
              <a:off x="3256898" y="5702795"/>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dirty="0">
                  <a:ln>
                    <a:noFill/>
                  </a:ln>
                  <a:solidFill>
                    <a:prstClr val="white"/>
                  </a:solidFill>
                  <a:effectLst/>
                  <a:uLnTx/>
                  <a:uFillTx/>
                  <a:latin typeface="Calibri" panose="020F0502020204030204"/>
                  <a:ea typeface="+mn-ea"/>
                  <a:cs typeface="+mn-cs"/>
                </a:rPr>
                <a:t>Select Roads to study</a:t>
              </a:r>
            </a:p>
          </p:txBody>
        </p:sp>
        <p:sp>
          <p:nvSpPr>
            <p:cNvPr id="135" name="Rounded Rectangle 60">
              <a:extLst>
                <a:ext uri="{FF2B5EF4-FFF2-40B4-BE49-F238E27FC236}">
                  <a16:creationId xmlns:a16="http://schemas.microsoft.com/office/drawing/2014/main" id="{7B03F3BE-6844-2301-9E48-F75F15C1C580}"/>
                </a:ext>
              </a:extLst>
            </p:cNvPr>
            <p:cNvSpPr/>
            <p:nvPr/>
          </p:nvSpPr>
          <p:spPr>
            <a:xfrm>
              <a:off x="4521028" y="4901684"/>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dirty="0">
                  <a:ln>
                    <a:noFill/>
                  </a:ln>
                  <a:solidFill>
                    <a:prstClr val="white"/>
                  </a:solidFill>
                  <a:effectLst/>
                  <a:uLnTx/>
                  <a:uFillTx/>
                  <a:latin typeface="Calibri" panose="020F0502020204030204"/>
                  <a:ea typeface="+mn-ea"/>
                  <a:cs typeface="+mn-cs"/>
                </a:rPr>
                <a:t>Perform Multi-modal Analysis</a:t>
              </a:r>
            </a:p>
          </p:txBody>
        </p:sp>
        <p:sp>
          <p:nvSpPr>
            <p:cNvPr id="136" name="Rounded Rectangle 61">
              <a:extLst>
                <a:ext uri="{FF2B5EF4-FFF2-40B4-BE49-F238E27FC236}">
                  <a16:creationId xmlns:a16="http://schemas.microsoft.com/office/drawing/2014/main" id="{E238DFB9-ED2E-D883-C251-839B00137629}"/>
                </a:ext>
              </a:extLst>
            </p:cNvPr>
            <p:cNvSpPr/>
            <p:nvPr/>
          </p:nvSpPr>
          <p:spPr>
            <a:xfrm>
              <a:off x="5778842" y="4097138"/>
              <a:ext cx="731520" cy="642118"/>
            </a:xfrm>
            <a:prstGeom prst="roundRect">
              <a:avLst/>
            </a:prstGeom>
            <a:grpFill/>
            <a:ln w="6350" cap="flat" cmpd="sng" algn="ctr">
              <a:solidFill>
                <a:srgbClr val="4472C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white"/>
                  </a:solidFill>
                  <a:effectLst/>
                  <a:uLnTx/>
                  <a:uFillTx/>
                  <a:latin typeface="Calibri" panose="020F0502020204030204"/>
                  <a:ea typeface="+mn-ea"/>
                  <a:cs typeface="+mn-cs"/>
                </a:rPr>
                <a:t>Evaluate Constraints</a:t>
              </a:r>
              <a:endParaRPr kumimoji="0" lang="en-US" sz="78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7" name="Rounded Rectangle 63">
              <a:extLst>
                <a:ext uri="{FF2B5EF4-FFF2-40B4-BE49-F238E27FC236}">
                  <a16:creationId xmlns:a16="http://schemas.microsoft.com/office/drawing/2014/main" id="{7F2925CD-A15F-5B07-6ADF-4A65B8611286}"/>
                </a:ext>
              </a:extLst>
            </p:cNvPr>
            <p:cNvSpPr/>
            <p:nvPr/>
          </p:nvSpPr>
          <p:spPr>
            <a:xfrm>
              <a:off x="5774521" y="5702795"/>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white"/>
                  </a:solidFill>
                  <a:effectLst/>
                  <a:uLnTx/>
                  <a:uFillTx/>
                  <a:latin typeface="Calibri" panose="020F0502020204030204"/>
                  <a:ea typeface="+mn-ea"/>
                  <a:cs typeface="+mn-cs"/>
                </a:rPr>
                <a:t>Validate Plan against Vision</a:t>
              </a:r>
            </a:p>
          </p:txBody>
        </p:sp>
        <p:sp>
          <p:nvSpPr>
            <p:cNvPr id="138" name="Rounded Rectangle 64">
              <a:extLst>
                <a:ext uri="{FF2B5EF4-FFF2-40B4-BE49-F238E27FC236}">
                  <a16:creationId xmlns:a16="http://schemas.microsoft.com/office/drawing/2014/main" id="{3F505ED9-C522-C8D2-5E8D-F040A10F32E3}"/>
                </a:ext>
              </a:extLst>
            </p:cNvPr>
            <p:cNvSpPr/>
            <p:nvPr/>
          </p:nvSpPr>
          <p:spPr>
            <a:xfrm>
              <a:off x="8206842" y="4917984"/>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white"/>
                  </a:solidFill>
                  <a:effectLst/>
                  <a:uLnTx/>
                  <a:uFillTx/>
                  <a:latin typeface="Calibri" panose="020F0502020204030204"/>
                  <a:ea typeface="+mn-ea"/>
                  <a:cs typeface="+mn-cs"/>
                </a:rPr>
                <a:t>Seek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white"/>
                  </a:solidFill>
                  <a:effectLst/>
                  <a:uLnTx/>
                  <a:uFillTx/>
                  <a:latin typeface="Calibri" panose="020F0502020204030204"/>
                  <a:ea typeface="+mn-ea"/>
                  <a:cs typeface="+mn-cs"/>
                </a:rPr>
                <a:t>BOT Adoption</a:t>
              </a:r>
            </a:p>
          </p:txBody>
        </p:sp>
        <p:sp>
          <p:nvSpPr>
            <p:cNvPr id="139" name="Rounded Rectangle 65">
              <a:extLst>
                <a:ext uri="{FF2B5EF4-FFF2-40B4-BE49-F238E27FC236}">
                  <a16:creationId xmlns:a16="http://schemas.microsoft.com/office/drawing/2014/main" id="{F155B307-BA5F-6CAE-CBB0-03670E2D6F92}"/>
                </a:ext>
              </a:extLst>
            </p:cNvPr>
            <p:cNvSpPr/>
            <p:nvPr/>
          </p:nvSpPr>
          <p:spPr>
            <a:xfrm>
              <a:off x="7010051" y="4901684"/>
              <a:ext cx="795264" cy="642118"/>
            </a:xfrm>
            <a:prstGeom prst="roundRect">
              <a:avLst/>
            </a:prstGeom>
            <a:grp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prstClr val="white"/>
                  </a:solidFill>
                  <a:effectLst/>
                  <a:uLnTx/>
                  <a:uFillTx/>
                  <a:latin typeface="Calibri" panose="020F0502020204030204"/>
                  <a:ea typeface="+mn-ea"/>
                  <a:cs typeface="+mn-cs"/>
                </a:rPr>
                <a:t>Complete Plan</a:t>
              </a:r>
            </a:p>
          </p:txBody>
        </p:sp>
      </p:grpSp>
      <p:sp>
        <p:nvSpPr>
          <p:cNvPr id="140" name="TextBox 139">
            <a:extLst>
              <a:ext uri="{FF2B5EF4-FFF2-40B4-BE49-F238E27FC236}">
                <a16:creationId xmlns:a16="http://schemas.microsoft.com/office/drawing/2014/main" id="{5DB85586-6AC3-1EA8-A464-2752FED5514A}"/>
              </a:ext>
            </a:extLst>
          </p:cNvPr>
          <p:cNvSpPr txBox="1"/>
          <p:nvPr/>
        </p:nvSpPr>
        <p:spPr>
          <a:xfrm>
            <a:off x="5220216" y="1697873"/>
            <a:ext cx="964978" cy="253916"/>
          </a:xfrm>
          <a:prstGeom prst="rect">
            <a:avLst/>
          </a:prstGeom>
          <a:noFill/>
        </p:spPr>
        <p:txBody>
          <a:bodyPr wrap="square" rtlCol="0">
            <a:spAutoFit/>
          </a:bodyPr>
          <a:lstStyle/>
          <a:p>
            <a:pPr algn="ctr" defTabSz="914400" fontAlgn="auto">
              <a:spcBef>
                <a:spcPts val="0"/>
              </a:spcBef>
              <a:spcAft>
                <a:spcPts val="0"/>
              </a:spcAft>
            </a:pPr>
            <a:r>
              <a:rPr lang="en-US" sz="1050" dirty="0">
                <a:solidFill>
                  <a:prstClr val="white"/>
                </a:solidFill>
                <a:latin typeface="Calibri" panose="020F0502020204030204"/>
                <a:ea typeface="+mn-ea"/>
              </a:rPr>
              <a:t>2023</a:t>
            </a:r>
          </a:p>
        </p:txBody>
      </p:sp>
      <p:sp>
        <p:nvSpPr>
          <p:cNvPr id="141" name="TextBox 140">
            <a:extLst>
              <a:ext uri="{FF2B5EF4-FFF2-40B4-BE49-F238E27FC236}">
                <a16:creationId xmlns:a16="http://schemas.microsoft.com/office/drawing/2014/main" id="{8233C7FB-F17D-039C-F879-45C2FEB635CE}"/>
              </a:ext>
            </a:extLst>
          </p:cNvPr>
          <p:cNvSpPr txBox="1"/>
          <p:nvPr/>
        </p:nvSpPr>
        <p:spPr>
          <a:xfrm>
            <a:off x="6368842" y="1689709"/>
            <a:ext cx="964978" cy="253916"/>
          </a:xfrm>
          <a:prstGeom prst="rect">
            <a:avLst/>
          </a:prstGeom>
          <a:noFill/>
        </p:spPr>
        <p:txBody>
          <a:bodyPr wrap="square" rtlCol="0">
            <a:spAutoFit/>
          </a:bodyPr>
          <a:lstStyle/>
          <a:p>
            <a:pPr algn="ctr" defTabSz="914400" fontAlgn="auto">
              <a:spcBef>
                <a:spcPts val="0"/>
              </a:spcBef>
              <a:spcAft>
                <a:spcPts val="0"/>
              </a:spcAft>
            </a:pPr>
            <a:r>
              <a:rPr lang="en-US" sz="1050" dirty="0">
                <a:solidFill>
                  <a:prstClr val="white"/>
                </a:solidFill>
                <a:latin typeface="Calibri" panose="020F0502020204030204"/>
                <a:ea typeface="+mn-ea"/>
              </a:rPr>
              <a:t>Spring 2024</a:t>
            </a:r>
          </a:p>
        </p:txBody>
      </p:sp>
      <p:grpSp>
        <p:nvGrpSpPr>
          <p:cNvPr id="143" name="Group 142">
            <a:extLst>
              <a:ext uri="{FF2B5EF4-FFF2-40B4-BE49-F238E27FC236}">
                <a16:creationId xmlns:a16="http://schemas.microsoft.com/office/drawing/2014/main" id="{4D4B2CFC-7C4C-7F4F-BE7F-FC5286DBB51F}"/>
              </a:ext>
            </a:extLst>
          </p:cNvPr>
          <p:cNvGrpSpPr/>
          <p:nvPr/>
        </p:nvGrpSpPr>
        <p:grpSpPr>
          <a:xfrm>
            <a:off x="2182212" y="3085529"/>
            <a:ext cx="4676088" cy="171450"/>
            <a:chOff x="3657600" y="3871930"/>
            <a:chExt cx="4887764" cy="228600"/>
          </a:xfrm>
        </p:grpSpPr>
        <p:cxnSp>
          <p:nvCxnSpPr>
            <p:cNvPr id="144" name="Straight Arrow Connector 143">
              <a:extLst>
                <a:ext uri="{FF2B5EF4-FFF2-40B4-BE49-F238E27FC236}">
                  <a16:creationId xmlns:a16="http://schemas.microsoft.com/office/drawing/2014/main" id="{D4CFFBAC-865B-A1C7-F225-86873D0E9323}"/>
                </a:ext>
              </a:extLst>
            </p:cNvPr>
            <p:cNvCxnSpPr/>
            <p:nvPr/>
          </p:nvCxnSpPr>
          <p:spPr>
            <a:xfrm>
              <a:off x="8538080" y="3871930"/>
              <a:ext cx="7284" cy="215328"/>
            </a:xfrm>
            <a:prstGeom prst="straightConnector1">
              <a:avLst/>
            </a:prstGeom>
            <a:noFill/>
            <a:ln w="53975" cap="flat" cmpd="sng" algn="ctr">
              <a:solidFill>
                <a:srgbClr val="4472C4"/>
              </a:solidFill>
              <a:prstDash val="solid"/>
              <a:miter lim="800000"/>
              <a:headEnd type="none"/>
              <a:tailEnd type="triangle" w="med" len="sm"/>
            </a:ln>
            <a:effectLst/>
          </p:spPr>
        </p:cxnSp>
        <p:cxnSp>
          <p:nvCxnSpPr>
            <p:cNvPr id="145" name="Straight Arrow Connector 144">
              <a:extLst>
                <a:ext uri="{FF2B5EF4-FFF2-40B4-BE49-F238E27FC236}">
                  <a16:creationId xmlns:a16="http://schemas.microsoft.com/office/drawing/2014/main" id="{D5FD01C3-0B77-E119-9169-5D7E1B1F5B20}"/>
                </a:ext>
              </a:extLst>
            </p:cNvPr>
            <p:cNvCxnSpPr/>
            <p:nvPr/>
          </p:nvCxnSpPr>
          <p:spPr>
            <a:xfrm>
              <a:off x="3657600" y="3874376"/>
              <a:ext cx="7284" cy="215328"/>
            </a:xfrm>
            <a:prstGeom prst="straightConnector1">
              <a:avLst/>
            </a:prstGeom>
            <a:noFill/>
            <a:ln w="53975" cap="flat" cmpd="sng" algn="ctr">
              <a:solidFill>
                <a:srgbClr val="4472C4"/>
              </a:solidFill>
              <a:prstDash val="solid"/>
              <a:miter lim="800000"/>
              <a:headEnd type="none"/>
              <a:tailEnd type="triangle" w="med" len="sm"/>
            </a:ln>
            <a:effectLst/>
          </p:spPr>
        </p:cxnSp>
        <p:cxnSp>
          <p:nvCxnSpPr>
            <p:cNvPr id="146" name="Straight Arrow Connector 145">
              <a:extLst>
                <a:ext uri="{FF2B5EF4-FFF2-40B4-BE49-F238E27FC236}">
                  <a16:creationId xmlns:a16="http://schemas.microsoft.com/office/drawing/2014/main" id="{49023CA2-2AFD-63E3-C0FE-4E2BE9BD4A9B}"/>
                </a:ext>
              </a:extLst>
            </p:cNvPr>
            <p:cNvCxnSpPr/>
            <p:nvPr/>
          </p:nvCxnSpPr>
          <p:spPr>
            <a:xfrm>
              <a:off x="4904890" y="3885202"/>
              <a:ext cx="7284" cy="215328"/>
            </a:xfrm>
            <a:prstGeom prst="straightConnector1">
              <a:avLst/>
            </a:prstGeom>
            <a:noFill/>
            <a:ln w="53975" cap="flat" cmpd="sng" algn="ctr">
              <a:solidFill>
                <a:srgbClr val="4472C4"/>
              </a:solidFill>
              <a:prstDash val="solid"/>
              <a:miter lim="800000"/>
              <a:headEnd type="none"/>
              <a:tailEnd type="triangle" w="med" len="sm"/>
            </a:ln>
            <a:effectLst/>
          </p:spPr>
        </p:cxnSp>
        <p:cxnSp>
          <p:nvCxnSpPr>
            <p:cNvPr id="147" name="Straight Arrow Connector 146">
              <a:extLst>
                <a:ext uri="{FF2B5EF4-FFF2-40B4-BE49-F238E27FC236}">
                  <a16:creationId xmlns:a16="http://schemas.microsoft.com/office/drawing/2014/main" id="{F0004724-3E04-9958-8B01-569592BA3885}"/>
                </a:ext>
              </a:extLst>
            </p:cNvPr>
            <p:cNvCxnSpPr/>
            <p:nvPr/>
          </p:nvCxnSpPr>
          <p:spPr>
            <a:xfrm>
              <a:off x="6201835" y="3885201"/>
              <a:ext cx="7284" cy="215328"/>
            </a:xfrm>
            <a:prstGeom prst="straightConnector1">
              <a:avLst/>
            </a:prstGeom>
            <a:noFill/>
            <a:ln w="53975" cap="flat" cmpd="sng" algn="ctr">
              <a:solidFill>
                <a:srgbClr val="4472C4"/>
              </a:solidFill>
              <a:prstDash val="solid"/>
              <a:miter lim="800000"/>
              <a:headEnd type="none"/>
              <a:tailEnd type="triangle" w="med" len="sm"/>
            </a:ln>
            <a:effectLst/>
          </p:spPr>
        </p:cxnSp>
        <p:cxnSp>
          <p:nvCxnSpPr>
            <p:cNvPr id="148" name="Straight Arrow Connector 147">
              <a:extLst>
                <a:ext uri="{FF2B5EF4-FFF2-40B4-BE49-F238E27FC236}">
                  <a16:creationId xmlns:a16="http://schemas.microsoft.com/office/drawing/2014/main" id="{3A611DD3-4313-3591-BC11-C3C2252339D9}"/>
                </a:ext>
              </a:extLst>
            </p:cNvPr>
            <p:cNvCxnSpPr/>
            <p:nvPr/>
          </p:nvCxnSpPr>
          <p:spPr>
            <a:xfrm>
              <a:off x="7356991" y="3885202"/>
              <a:ext cx="7284" cy="215328"/>
            </a:xfrm>
            <a:prstGeom prst="straightConnector1">
              <a:avLst/>
            </a:prstGeom>
            <a:noFill/>
            <a:ln w="53975" cap="flat" cmpd="sng" algn="ctr">
              <a:solidFill>
                <a:srgbClr val="4472C4"/>
              </a:solidFill>
              <a:prstDash val="solid"/>
              <a:miter lim="800000"/>
              <a:headEnd type="none"/>
              <a:tailEnd type="triangle" w="med" len="sm"/>
            </a:ln>
            <a:effectLst/>
          </p:spPr>
        </p:cxnSp>
      </p:grpSp>
      <p:sp>
        <p:nvSpPr>
          <p:cNvPr id="3" name="TextBox 2">
            <a:extLst>
              <a:ext uri="{FF2B5EF4-FFF2-40B4-BE49-F238E27FC236}">
                <a16:creationId xmlns:a16="http://schemas.microsoft.com/office/drawing/2014/main" id="{98E3EAF0-130C-FCA2-A3CE-AC67E7F04038}"/>
              </a:ext>
            </a:extLst>
          </p:cNvPr>
          <p:cNvSpPr txBox="1"/>
          <p:nvPr/>
        </p:nvSpPr>
        <p:spPr>
          <a:xfrm>
            <a:off x="653584" y="1506028"/>
            <a:ext cx="834719" cy="461665"/>
          </a:xfrm>
          <a:prstGeom prst="rect">
            <a:avLst/>
          </a:prstGeom>
          <a:noFill/>
        </p:spPr>
        <p:txBody>
          <a:bodyPr wrap="square" rtlCol="0">
            <a:spAutoFit/>
          </a:bodyPr>
          <a:lstStyle/>
          <a:p>
            <a:r>
              <a:rPr lang="en-US" sz="1200" b="1" dirty="0"/>
              <a:t>Oct 2023-</a:t>
            </a:r>
          </a:p>
          <a:p>
            <a:r>
              <a:rPr lang="en-US" sz="1200" b="1" dirty="0"/>
              <a:t>Feb 2024</a:t>
            </a:r>
          </a:p>
        </p:txBody>
      </p:sp>
      <p:sp>
        <p:nvSpPr>
          <p:cNvPr id="5" name="TextBox 4">
            <a:extLst>
              <a:ext uri="{FF2B5EF4-FFF2-40B4-BE49-F238E27FC236}">
                <a16:creationId xmlns:a16="http://schemas.microsoft.com/office/drawing/2014/main" id="{787E2FDC-31C7-C29E-4EE2-F97210544750}"/>
              </a:ext>
            </a:extLst>
          </p:cNvPr>
          <p:cNvSpPr txBox="1"/>
          <p:nvPr/>
        </p:nvSpPr>
        <p:spPr>
          <a:xfrm>
            <a:off x="1731384" y="1519586"/>
            <a:ext cx="1036954" cy="461665"/>
          </a:xfrm>
          <a:prstGeom prst="rect">
            <a:avLst/>
          </a:prstGeom>
          <a:noFill/>
        </p:spPr>
        <p:txBody>
          <a:bodyPr wrap="square" rtlCol="0">
            <a:spAutoFit/>
          </a:bodyPr>
          <a:lstStyle/>
          <a:p>
            <a:r>
              <a:rPr lang="en-US" sz="1200" b="1" dirty="0"/>
              <a:t>March  2024-</a:t>
            </a:r>
          </a:p>
          <a:p>
            <a:r>
              <a:rPr lang="en-US" sz="1200" b="1" dirty="0"/>
              <a:t>August 2024</a:t>
            </a:r>
          </a:p>
        </p:txBody>
      </p:sp>
      <p:sp>
        <p:nvSpPr>
          <p:cNvPr id="6" name="TextBox 5">
            <a:extLst>
              <a:ext uri="{FF2B5EF4-FFF2-40B4-BE49-F238E27FC236}">
                <a16:creationId xmlns:a16="http://schemas.microsoft.com/office/drawing/2014/main" id="{4A6835D9-3245-EB09-F505-20B594EB3E8D}"/>
              </a:ext>
            </a:extLst>
          </p:cNvPr>
          <p:cNvSpPr txBox="1"/>
          <p:nvPr/>
        </p:nvSpPr>
        <p:spPr>
          <a:xfrm>
            <a:off x="2963090" y="1490124"/>
            <a:ext cx="924427" cy="461665"/>
          </a:xfrm>
          <a:prstGeom prst="rect">
            <a:avLst/>
          </a:prstGeom>
          <a:noFill/>
        </p:spPr>
        <p:txBody>
          <a:bodyPr wrap="square" rtlCol="0">
            <a:spAutoFit/>
          </a:bodyPr>
          <a:lstStyle/>
          <a:p>
            <a:r>
              <a:rPr lang="en-US" sz="1200" b="1" dirty="0"/>
              <a:t>Aug 2024-</a:t>
            </a:r>
          </a:p>
          <a:p>
            <a:r>
              <a:rPr lang="en-US" sz="1200" b="1" dirty="0"/>
              <a:t>Jan 2025</a:t>
            </a:r>
          </a:p>
        </p:txBody>
      </p:sp>
      <p:sp>
        <p:nvSpPr>
          <p:cNvPr id="7" name="TextBox 6">
            <a:extLst>
              <a:ext uri="{FF2B5EF4-FFF2-40B4-BE49-F238E27FC236}">
                <a16:creationId xmlns:a16="http://schemas.microsoft.com/office/drawing/2014/main" id="{CBABFD36-A951-5CFB-0951-10099360B780}"/>
              </a:ext>
            </a:extLst>
          </p:cNvPr>
          <p:cNvSpPr txBox="1"/>
          <p:nvPr/>
        </p:nvSpPr>
        <p:spPr>
          <a:xfrm>
            <a:off x="4101038" y="1510119"/>
            <a:ext cx="1021642" cy="461665"/>
          </a:xfrm>
          <a:prstGeom prst="rect">
            <a:avLst/>
          </a:prstGeom>
          <a:noFill/>
        </p:spPr>
        <p:txBody>
          <a:bodyPr wrap="square" rtlCol="0">
            <a:spAutoFit/>
          </a:bodyPr>
          <a:lstStyle/>
          <a:p>
            <a:r>
              <a:rPr lang="en-US" sz="1200" b="1" dirty="0"/>
              <a:t>Oct 2024-</a:t>
            </a:r>
          </a:p>
          <a:p>
            <a:r>
              <a:rPr lang="en-US" sz="1200" b="1" dirty="0"/>
              <a:t>Jan 2025</a:t>
            </a:r>
          </a:p>
        </p:txBody>
      </p:sp>
      <p:sp>
        <p:nvSpPr>
          <p:cNvPr id="8" name="TextBox 7">
            <a:extLst>
              <a:ext uri="{FF2B5EF4-FFF2-40B4-BE49-F238E27FC236}">
                <a16:creationId xmlns:a16="http://schemas.microsoft.com/office/drawing/2014/main" id="{A7FB9A84-5E21-0B19-F2A4-CE90B5CF4A1A}"/>
              </a:ext>
            </a:extLst>
          </p:cNvPr>
          <p:cNvSpPr txBox="1"/>
          <p:nvPr/>
        </p:nvSpPr>
        <p:spPr>
          <a:xfrm>
            <a:off x="5333097" y="1512441"/>
            <a:ext cx="938797" cy="461665"/>
          </a:xfrm>
          <a:prstGeom prst="rect">
            <a:avLst/>
          </a:prstGeom>
          <a:noFill/>
        </p:spPr>
        <p:txBody>
          <a:bodyPr wrap="square" rtlCol="0">
            <a:spAutoFit/>
          </a:bodyPr>
          <a:lstStyle/>
          <a:p>
            <a:r>
              <a:rPr lang="en-US" sz="1200" b="1" dirty="0"/>
              <a:t>Jan 2025</a:t>
            </a:r>
          </a:p>
          <a:p>
            <a:r>
              <a:rPr lang="en-US" sz="1200" b="1" dirty="0"/>
              <a:t>Dec 2025</a:t>
            </a:r>
          </a:p>
        </p:txBody>
      </p:sp>
      <p:sp>
        <p:nvSpPr>
          <p:cNvPr id="9" name="TextBox 8">
            <a:extLst>
              <a:ext uri="{FF2B5EF4-FFF2-40B4-BE49-F238E27FC236}">
                <a16:creationId xmlns:a16="http://schemas.microsoft.com/office/drawing/2014/main" id="{D20704C2-6D92-47E5-3928-B5D8347B6CAE}"/>
              </a:ext>
            </a:extLst>
          </p:cNvPr>
          <p:cNvSpPr txBox="1"/>
          <p:nvPr/>
        </p:nvSpPr>
        <p:spPr>
          <a:xfrm>
            <a:off x="6403693" y="1500117"/>
            <a:ext cx="964978" cy="461665"/>
          </a:xfrm>
          <a:prstGeom prst="rect">
            <a:avLst/>
          </a:prstGeom>
          <a:noFill/>
        </p:spPr>
        <p:txBody>
          <a:bodyPr wrap="square" rtlCol="0">
            <a:spAutoFit/>
          </a:bodyPr>
          <a:lstStyle/>
          <a:p>
            <a:r>
              <a:rPr lang="en-US" sz="1200" b="1" dirty="0"/>
              <a:t>Jan 2026-</a:t>
            </a:r>
          </a:p>
          <a:p>
            <a:r>
              <a:rPr lang="en-US" sz="1200" b="1" dirty="0"/>
              <a:t>June 2026</a:t>
            </a:r>
          </a:p>
        </p:txBody>
      </p:sp>
      <p:sp>
        <p:nvSpPr>
          <p:cNvPr id="11" name="TextBox 10">
            <a:extLst>
              <a:ext uri="{FF2B5EF4-FFF2-40B4-BE49-F238E27FC236}">
                <a16:creationId xmlns:a16="http://schemas.microsoft.com/office/drawing/2014/main" id="{4CD8F65A-7B28-C850-BB64-952ACE82A5C3}"/>
              </a:ext>
            </a:extLst>
          </p:cNvPr>
          <p:cNvSpPr txBox="1"/>
          <p:nvPr/>
        </p:nvSpPr>
        <p:spPr>
          <a:xfrm>
            <a:off x="7646377" y="1627017"/>
            <a:ext cx="834719" cy="276999"/>
          </a:xfrm>
          <a:prstGeom prst="rect">
            <a:avLst/>
          </a:prstGeom>
          <a:noFill/>
        </p:spPr>
        <p:txBody>
          <a:bodyPr wrap="square" rtlCol="0">
            <a:spAutoFit/>
          </a:bodyPr>
          <a:lstStyle/>
          <a:p>
            <a:r>
              <a:rPr lang="en-US" sz="1200" b="1" dirty="0"/>
              <a:t>July 2026</a:t>
            </a:r>
          </a:p>
        </p:txBody>
      </p:sp>
    </p:spTree>
    <p:extLst>
      <p:ext uri="{BB962C8B-B14F-4D97-AF65-F5344CB8AC3E}">
        <p14:creationId xmlns:p14="http://schemas.microsoft.com/office/powerpoint/2010/main" val="119585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142698" y="6356350"/>
            <a:ext cx="544101" cy="365125"/>
          </a:xfrm>
        </p:spPr>
        <p:txBody>
          <a:bodyPr wrap="square" anchor="ctr">
            <a:normAutofit/>
          </a:bodyPr>
          <a:lstStyle/>
          <a:p>
            <a:pPr marL="0" marR="0" lvl="0" indent="0" defTabSz="457200" rtl="0" eaLnBrk="1" fontAlgn="base" latinLnBrk="0" hangingPunct="1">
              <a:spcBef>
                <a:spcPct val="0"/>
              </a:spcBef>
              <a:spcAft>
                <a:spcPts val="600"/>
              </a:spcAft>
              <a:buClrTx/>
              <a:buSzTx/>
              <a:buFontTx/>
              <a:buNone/>
              <a:tabLst/>
              <a:defRPr/>
            </a:pPr>
            <a:fld id="{3C2E06F5-03C5-4BA5-AE80-2E98A827F366}" type="slidenum">
              <a:rPr kumimoji="0" lang="en-US" altLang="en-US" b="0" i="0" u="none" strike="noStrike" kern="1200" cap="none" spc="0" normalizeH="0" baseline="0" noProof="0" smtClean="0">
                <a:ln>
                  <a:noFill/>
                </a:ln>
                <a:effectLst/>
                <a:uLnTx/>
                <a:uFillTx/>
              </a:rPr>
              <a:pPr marL="0" marR="0" lvl="0" indent="0" defTabSz="457200" rtl="0" eaLnBrk="1" fontAlgn="base" latinLnBrk="0" hangingPunct="1">
                <a:spcBef>
                  <a:spcPct val="0"/>
                </a:spcBef>
                <a:spcAft>
                  <a:spcPts val="600"/>
                </a:spcAft>
                <a:buClrTx/>
                <a:buSzTx/>
                <a:buFontTx/>
                <a:buNone/>
                <a:tabLst/>
                <a:defRPr/>
              </a:pPr>
              <a:t>15</a:t>
            </a:fld>
            <a:endParaRPr kumimoji="0" lang="en-US" altLang="en-US" b="0" i="0" u="none" strike="noStrike" kern="1200" cap="none" spc="0" normalizeH="0" baseline="0" noProof="0">
              <a:ln>
                <a:noFill/>
              </a:ln>
              <a:effectLst/>
              <a:uLnTx/>
              <a:uFillTx/>
            </a:endParaRPr>
          </a:p>
        </p:txBody>
      </p:sp>
      <p:sp>
        <p:nvSpPr>
          <p:cNvPr id="2" name="Title 1"/>
          <p:cNvSpPr>
            <a:spLocks noGrp="1"/>
          </p:cNvSpPr>
          <p:nvPr>
            <p:ph type="title"/>
          </p:nvPr>
        </p:nvSpPr>
        <p:spPr>
          <a:xfrm>
            <a:off x="457200" y="806564"/>
            <a:ext cx="8229600" cy="1143000"/>
          </a:xfrm>
        </p:spPr>
        <p:txBody>
          <a:bodyPr wrap="square" anchor="ctr">
            <a:normAutofit/>
          </a:bodyPr>
          <a:lstStyle/>
          <a:p>
            <a:r>
              <a:rPr lang="en-US" dirty="0">
                <a:solidFill>
                  <a:schemeClr val="tx1"/>
                </a:solidFill>
              </a:rPr>
              <a:t>CTP Steering Committee</a:t>
            </a:r>
          </a:p>
        </p:txBody>
      </p:sp>
      <p:graphicFrame>
        <p:nvGraphicFramePr>
          <p:cNvPr id="7" name="Text Placeholder 2">
            <a:extLst>
              <a:ext uri="{FF2B5EF4-FFF2-40B4-BE49-F238E27FC236}">
                <a16:creationId xmlns:a16="http://schemas.microsoft.com/office/drawing/2014/main" id="{C727B2A4-0EA6-2D0D-904A-D78CF87147BA}"/>
              </a:ext>
            </a:extLst>
          </p:cNvPr>
          <p:cNvGraphicFramePr/>
          <p:nvPr>
            <p:extLst>
              <p:ext uri="{D42A27DB-BD31-4B8C-83A1-F6EECF244321}">
                <p14:modId xmlns:p14="http://schemas.microsoft.com/office/powerpoint/2010/main" val="4045183406"/>
              </p:ext>
            </p:extLst>
          </p:nvPr>
        </p:nvGraphicFramePr>
        <p:xfrm>
          <a:off x="457199" y="1907682"/>
          <a:ext cx="8229600" cy="3705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774D40F-8A49-8BE6-BE49-6D9665B98F0C}"/>
              </a:ext>
            </a:extLst>
          </p:cNvPr>
          <p:cNvSpPr txBox="1"/>
          <p:nvPr/>
        </p:nvSpPr>
        <p:spPr>
          <a:xfrm>
            <a:off x="362811" y="5583583"/>
            <a:ext cx="7908927" cy="830997"/>
          </a:xfrm>
          <a:prstGeom prst="rect">
            <a:avLst/>
          </a:prstGeom>
          <a:noFill/>
        </p:spPr>
        <p:txBody>
          <a:bodyPr wrap="square" rtlCol="0">
            <a:spAutoFit/>
          </a:bodyPr>
          <a:lstStyle/>
          <a:p>
            <a:r>
              <a:rPr lang="en-US" sz="1600" b="1" dirty="0"/>
              <a:t>It is not too late to join:</a:t>
            </a:r>
          </a:p>
          <a:p>
            <a:r>
              <a:rPr lang="en-US" sz="1600" dirty="0"/>
              <a:t>If you are interested in being a Steering Committee Member or in presenting about a topic to our members, please contact us. </a:t>
            </a:r>
          </a:p>
        </p:txBody>
      </p:sp>
    </p:spTree>
    <p:extLst>
      <p:ext uri="{BB962C8B-B14F-4D97-AF65-F5344CB8AC3E}">
        <p14:creationId xmlns:p14="http://schemas.microsoft.com/office/powerpoint/2010/main" val="213324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78AC-00EF-D286-4ED6-5A6A5626807D}"/>
              </a:ext>
            </a:extLst>
          </p:cNvPr>
          <p:cNvSpPr>
            <a:spLocks noGrp="1"/>
          </p:cNvSpPr>
          <p:nvPr>
            <p:ph type="title"/>
          </p:nvPr>
        </p:nvSpPr>
        <p:spPr>
          <a:xfrm>
            <a:off x="457201" y="469900"/>
            <a:ext cx="8229600" cy="1143000"/>
          </a:xfrm>
        </p:spPr>
        <p:txBody>
          <a:bodyPr/>
          <a:lstStyle/>
          <a:p>
            <a:r>
              <a:rPr lang="en-US" dirty="0">
                <a:solidFill>
                  <a:schemeClr val="tx1"/>
                </a:solidFill>
              </a:rPr>
              <a:t>CTP Steering Committee</a:t>
            </a:r>
          </a:p>
        </p:txBody>
      </p:sp>
      <p:sp>
        <p:nvSpPr>
          <p:cNvPr id="4" name="Text Placeholder 3">
            <a:extLst>
              <a:ext uri="{FF2B5EF4-FFF2-40B4-BE49-F238E27FC236}">
                <a16:creationId xmlns:a16="http://schemas.microsoft.com/office/drawing/2014/main" id="{C4F01A19-D307-A9E4-FDD5-6CAC80F5634E}"/>
              </a:ext>
            </a:extLst>
          </p:cNvPr>
          <p:cNvSpPr>
            <a:spLocks noGrp="1"/>
          </p:cNvSpPr>
          <p:nvPr>
            <p:ph type="body" sz="quarter" idx="12"/>
          </p:nvPr>
        </p:nvSpPr>
        <p:spPr/>
        <p:txBody>
          <a:bodyPr/>
          <a:lstStyle/>
          <a:p>
            <a:r>
              <a:rPr lang="en-US" dirty="0"/>
              <a:t>Rockingham County CTP Update 1</a:t>
            </a:r>
          </a:p>
          <a:p>
            <a:endParaRPr lang="en-US" dirty="0"/>
          </a:p>
        </p:txBody>
      </p:sp>
      <p:sp>
        <p:nvSpPr>
          <p:cNvPr id="5" name="Slide Number Placeholder 4">
            <a:extLst>
              <a:ext uri="{FF2B5EF4-FFF2-40B4-BE49-F238E27FC236}">
                <a16:creationId xmlns:a16="http://schemas.microsoft.com/office/drawing/2014/main" id="{ED118063-6CAD-FDE0-3C7C-CA7439A128E0}"/>
              </a:ext>
            </a:extLst>
          </p:cNvPr>
          <p:cNvSpPr>
            <a:spLocks noGrp="1"/>
          </p:cNvSpPr>
          <p:nvPr>
            <p:ph type="sldNum" sz="quarter" idx="13"/>
          </p:nvPr>
        </p:nvSpPr>
        <p:spPr/>
        <p:txBody>
          <a:bodyPr/>
          <a:lstStyle/>
          <a:p>
            <a:pPr>
              <a:defRPr/>
            </a:pPr>
            <a:fld id="{3C2E06F5-03C5-4BA5-AE80-2E98A827F366}" type="slidenum">
              <a:rPr lang="en-US" altLang="en-US" smtClean="0"/>
              <a:pPr>
                <a:defRPr/>
              </a:pPr>
              <a:t>16</a:t>
            </a:fld>
            <a:endParaRPr lang="en-US" altLang="en-US" dirty="0"/>
          </a:p>
        </p:txBody>
      </p:sp>
      <p:graphicFrame>
        <p:nvGraphicFramePr>
          <p:cNvPr id="6" name="Table 5">
            <a:extLst>
              <a:ext uri="{FF2B5EF4-FFF2-40B4-BE49-F238E27FC236}">
                <a16:creationId xmlns:a16="http://schemas.microsoft.com/office/drawing/2014/main" id="{41752433-4545-2BEE-0A06-DEAD181F626F}"/>
              </a:ext>
            </a:extLst>
          </p:cNvPr>
          <p:cNvGraphicFramePr>
            <a:graphicFrameLocks noGrp="1"/>
          </p:cNvGraphicFramePr>
          <p:nvPr>
            <p:extLst>
              <p:ext uri="{D42A27DB-BD31-4B8C-83A1-F6EECF244321}">
                <p14:modId xmlns:p14="http://schemas.microsoft.com/office/powerpoint/2010/main" val="3034275957"/>
              </p:ext>
            </p:extLst>
          </p:nvPr>
        </p:nvGraphicFramePr>
        <p:xfrm>
          <a:off x="852552" y="1538372"/>
          <a:ext cx="7473965" cy="4774668"/>
        </p:xfrm>
        <a:graphic>
          <a:graphicData uri="http://schemas.openxmlformats.org/drawingml/2006/table">
            <a:tbl>
              <a:tblPr firstRow="1" firstCol="1" bandRow="1">
                <a:tableStyleId>{5C22544A-7EE6-4342-B048-85BDC9FD1C3A}</a:tableStyleId>
              </a:tblPr>
              <a:tblGrid>
                <a:gridCol w="2671681">
                  <a:extLst>
                    <a:ext uri="{9D8B030D-6E8A-4147-A177-3AD203B41FA5}">
                      <a16:colId xmlns:a16="http://schemas.microsoft.com/office/drawing/2014/main" val="629861745"/>
                    </a:ext>
                  </a:extLst>
                </a:gridCol>
                <a:gridCol w="4802284">
                  <a:extLst>
                    <a:ext uri="{9D8B030D-6E8A-4147-A177-3AD203B41FA5}">
                      <a16:colId xmlns:a16="http://schemas.microsoft.com/office/drawing/2014/main" val="2560065622"/>
                    </a:ext>
                  </a:extLst>
                </a:gridCol>
              </a:tblGrid>
              <a:tr h="220980">
                <a:tc gridSpan="2">
                  <a:txBody>
                    <a:bodyPr/>
                    <a:lstStyle/>
                    <a:p>
                      <a:pPr marL="0" marR="0">
                        <a:lnSpc>
                          <a:spcPct val="115000"/>
                        </a:lnSpc>
                        <a:spcBef>
                          <a:spcPts val="0"/>
                        </a:spcBef>
                        <a:spcAft>
                          <a:spcPts val="0"/>
                        </a:spcAft>
                      </a:pPr>
                      <a:r>
                        <a:rPr lang="en-US" sz="1100" kern="100" dirty="0">
                          <a:effectLst/>
                          <a:latin typeface="Arial" panose="020B0604020202020204" pitchFamily="34" charset="0"/>
                          <a:cs typeface="Arial" panose="020B0604020202020204" pitchFamily="34" charset="0"/>
                        </a:rPr>
                        <a:t>Member</a:t>
                      </a:r>
                    </a:p>
                  </a:txBody>
                  <a:tcPr marL="68580" marR="68580" marT="0" marB="0">
                    <a:solidFill>
                      <a:schemeClr val="tx2"/>
                    </a:solidFill>
                  </a:tcPr>
                </a:tc>
                <a:tc hMerge="1">
                  <a:txBody>
                    <a:bodyPr/>
                    <a:lstStyle/>
                    <a:p>
                      <a:pPr marL="0" marR="0">
                        <a:lnSpc>
                          <a:spcPct val="115000"/>
                        </a:lnSpc>
                        <a:spcBef>
                          <a:spcPts val="0"/>
                        </a:spcBef>
                        <a:spcAft>
                          <a:spcPts val="0"/>
                        </a:spcAft>
                      </a:pP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extLst>
                  <a:ext uri="{0D108BD9-81ED-4DB2-BD59-A6C34878D82A}">
                    <a16:rowId xmlns:a16="http://schemas.microsoft.com/office/drawing/2014/main" val="949394608"/>
                  </a:ext>
                </a:extLst>
              </a:tr>
              <a:tr h="272252">
                <a:tc>
                  <a:txBody>
                    <a:bodyPr/>
                    <a:lstStyle/>
                    <a:p>
                      <a:pPr marL="0" marR="0">
                        <a:lnSpc>
                          <a:spcPct val="115000"/>
                        </a:lnSpc>
                        <a:spcBef>
                          <a:spcPts val="0"/>
                        </a:spcBef>
                        <a:spcAft>
                          <a:spcPts val="0"/>
                        </a:spcAft>
                      </a:pPr>
                      <a:r>
                        <a:rPr lang="en-US" sz="1100" kern="100" dirty="0">
                          <a:effectLst/>
                          <a:latin typeface="Arial" panose="020B0604020202020204" pitchFamily="34" charset="0"/>
                          <a:cs typeface="Arial" panose="020B0604020202020204" pitchFamily="34" charset="0"/>
                        </a:rPr>
                        <a:t>Dillon Brown</a:t>
                      </a:r>
                    </a:p>
                  </a:txBody>
                  <a:tcPr marL="68580" marR="68580" marT="0" marB="0">
                    <a:solidFill>
                      <a:schemeClr val="tx2"/>
                    </a:solidFill>
                  </a:tcPr>
                </a:tc>
                <a:tc>
                  <a:txBody>
                    <a:bodyPr/>
                    <a:lstStyle/>
                    <a:p>
                      <a:pPr marL="0" marR="0">
                        <a:lnSpc>
                          <a:spcPct val="115000"/>
                        </a:lnSpc>
                        <a:spcBef>
                          <a:spcPts val="0"/>
                        </a:spcBef>
                        <a:spcAft>
                          <a:spcPts val="0"/>
                        </a:spcAft>
                      </a:pPr>
                      <a:r>
                        <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Stoneville Parks and Recreation</a:t>
                      </a:r>
                    </a:p>
                  </a:txBody>
                  <a:tcPr marL="68580" marR="68580" marT="0" marB="0">
                    <a:solidFill>
                      <a:schemeClr val="tx2"/>
                    </a:solidFill>
                  </a:tcPr>
                </a:tc>
                <a:extLst>
                  <a:ext uri="{0D108BD9-81ED-4DB2-BD59-A6C34878D82A}">
                    <a16:rowId xmlns:a16="http://schemas.microsoft.com/office/drawing/2014/main" val="6236113"/>
                  </a:ext>
                </a:extLst>
              </a:tr>
              <a:tr h="272252">
                <a:tc>
                  <a:txBody>
                    <a:bodyPr/>
                    <a:lstStyle/>
                    <a:p>
                      <a:pPr marL="0" marR="0">
                        <a:lnSpc>
                          <a:spcPct val="115000"/>
                        </a:lnSpc>
                        <a:spcBef>
                          <a:spcPts val="0"/>
                        </a:spcBef>
                        <a:spcAft>
                          <a:spcPts val="0"/>
                        </a:spcAft>
                      </a:pPr>
                      <a:r>
                        <a:rPr lang="en-US" sz="1100" b="1" kern="100" dirty="0">
                          <a:solidFill>
                            <a:schemeClr val="bg1"/>
                          </a:solidFill>
                          <a:effectLst/>
                          <a:latin typeface="Arial" panose="020B0604020202020204" pitchFamily="34" charset="0"/>
                          <a:cs typeface="Arial" panose="020B0604020202020204" pitchFamily="34" charset="0"/>
                        </a:rPr>
                        <a:t>Gini Cardwell</a:t>
                      </a:r>
                      <a:endPar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Insurance, Madison </a:t>
                      </a:r>
                    </a:p>
                  </a:txBody>
                  <a:tcPr marL="68580" marR="68580" marT="0" marB="0">
                    <a:solidFill>
                      <a:schemeClr val="tx2"/>
                    </a:solidFill>
                  </a:tcPr>
                </a:tc>
                <a:extLst>
                  <a:ext uri="{0D108BD9-81ED-4DB2-BD59-A6C34878D82A}">
                    <a16:rowId xmlns:a16="http://schemas.microsoft.com/office/drawing/2014/main" val="656750961"/>
                  </a:ext>
                </a:extLst>
              </a:tr>
              <a:tr h="272252">
                <a:tc>
                  <a:txBody>
                    <a:bodyPr/>
                    <a:lstStyle/>
                    <a:p>
                      <a:pPr marL="0" marR="0">
                        <a:lnSpc>
                          <a:spcPct val="115000"/>
                        </a:lnSpc>
                        <a:spcBef>
                          <a:spcPts val="0"/>
                        </a:spcBef>
                        <a:spcAft>
                          <a:spcPts val="0"/>
                        </a:spcAft>
                      </a:pPr>
                      <a:r>
                        <a:rPr lang="en-US" sz="1100" kern="100" dirty="0">
                          <a:effectLst/>
                          <a:latin typeface="Arial" panose="020B0604020202020204" pitchFamily="34" charset="0"/>
                          <a:ea typeface="Aptos" panose="020B0004020202020204" pitchFamily="34" charset="0"/>
                          <a:cs typeface="Arial" panose="020B0604020202020204" pitchFamily="34" charset="0"/>
                        </a:rPr>
                        <a:t>Lynn Cochran</a:t>
                      </a:r>
                    </a:p>
                  </a:txBody>
                  <a:tcPr marL="68580" marR="68580" marT="0" marB="0">
                    <a:solidFill>
                      <a:schemeClr val="tx2"/>
                    </a:solidFill>
                  </a:tcPr>
                </a:tc>
                <a:tc>
                  <a:txBody>
                    <a:bodyPr/>
                    <a:lstStyle/>
                    <a:p>
                      <a:pPr marL="0" marR="0">
                        <a:lnSpc>
                          <a:spcPct val="115000"/>
                        </a:lnSpc>
                        <a:spcBef>
                          <a:spcPts val="0"/>
                        </a:spcBef>
                        <a:spcAft>
                          <a:spcPts val="0"/>
                        </a:spcAft>
                      </a:pPr>
                      <a:r>
                        <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Senior Planner, Rockingham County </a:t>
                      </a:r>
                    </a:p>
                  </a:txBody>
                  <a:tcPr marL="68580" marR="68580" marT="0" marB="0">
                    <a:solidFill>
                      <a:schemeClr val="tx2"/>
                    </a:solidFill>
                  </a:tcPr>
                </a:tc>
                <a:extLst>
                  <a:ext uri="{0D108BD9-81ED-4DB2-BD59-A6C34878D82A}">
                    <a16:rowId xmlns:a16="http://schemas.microsoft.com/office/drawing/2014/main" val="3062102235"/>
                  </a:ext>
                </a:extLst>
              </a:tr>
              <a:tr h="267335">
                <a:tc>
                  <a:txBody>
                    <a:bodyPr/>
                    <a:lstStyle/>
                    <a:p>
                      <a:pPr marL="0" marR="0">
                        <a:lnSpc>
                          <a:spcPct val="115000"/>
                        </a:lnSpc>
                        <a:spcBef>
                          <a:spcPts val="0"/>
                        </a:spcBef>
                        <a:spcAft>
                          <a:spcPts val="0"/>
                        </a:spcAft>
                      </a:pPr>
                      <a:r>
                        <a:rPr lang="en-US" sz="1100" kern="100" dirty="0">
                          <a:effectLst/>
                          <a:latin typeface="Arial" panose="020B0604020202020204" pitchFamily="34" charset="0"/>
                          <a:cs typeface="Arial" panose="020B0604020202020204" pitchFamily="34" charset="0"/>
                        </a:rPr>
                        <a:t>Cris Cox</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200" dirty="0">
                          <a:solidFill>
                            <a:schemeClr val="bg1"/>
                          </a:solidFill>
                          <a:effectLst/>
                          <a:latin typeface="Arial" panose="020B0604020202020204" pitchFamily="34" charset="0"/>
                          <a:ea typeface="+mn-ea"/>
                          <a:cs typeface="Arial" panose="020B0604020202020204" pitchFamily="34" charset="0"/>
                        </a:rPr>
                        <a:t>Rockingham County Schools</a:t>
                      </a:r>
                      <a:endPar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extLst>
                  <a:ext uri="{0D108BD9-81ED-4DB2-BD59-A6C34878D82A}">
                    <a16:rowId xmlns:a16="http://schemas.microsoft.com/office/drawing/2014/main" val="3056319332"/>
                  </a:ext>
                </a:extLst>
              </a:tr>
              <a:tr h="307340">
                <a:tc>
                  <a:txBody>
                    <a:bodyPr/>
                    <a:lstStyle/>
                    <a:p>
                      <a:pPr marL="0" marR="0">
                        <a:lnSpc>
                          <a:spcPct val="115000"/>
                        </a:lnSpc>
                        <a:spcBef>
                          <a:spcPts val="0"/>
                        </a:spcBef>
                        <a:spcAft>
                          <a:spcPts val="0"/>
                        </a:spcAft>
                      </a:pPr>
                      <a:r>
                        <a:rPr lang="en-US" sz="1100" kern="100" dirty="0">
                          <a:effectLst/>
                          <a:latin typeface="Arial" panose="020B0604020202020204" pitchFamily="34" charset="0"/>
                          <a:cs typeface="Arial" panose="020B0604020202020204" pitchFamily="34" charset="0"/>
                        </a:rPr>
                        <a:t>Jason Hardin</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200" dirty="0">
                          <a:solidFill>
                            <a:schemeClr val="bg1"/>
                          </a:solidFill>
                          <a:effectLst/>
                          <a:latin typeface="Arial" panose="020B0604020202020204" pitchFamily="34" charset="0"/>
                          <a:ea typeface="+mn-ea"/>
                          <a:cs typeface="Arial" panose="020B0604020202020204" pitchFamily="34" charset="0"/>
                        </a:rPr>
                        <a:t>Reidsville Planning &amp; Community Development </a:t>
                      </a:r>
                      <a:endPar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extLst>
                  <a:ext uri="{0D108BD9-81ED-4DB2-BD59-A6C34878D82A}">
                    <a16:rowId xmlns:a16="http://schemas.microsoft.com/office/drawing/2014/main" val="328123422"/>
                  </a:ext>
                </a:extLst>
              </a:tr>
              <a:tr h="307120">
                <a:tc>
                  <a:txBody>
                    <a:bodyPr/>
                    <a:lstStyle/>
                    <a:p>
                      <a:pPr marL="0" marR="0">
                        <a:lnSpc>
                          <a:spcPct val="115000"/>
                        </a:lnSpc>
                        <a:spcBef>
                          <a:spcPts val="0"/>
                        </a:spcBef>
                        <a:spcAft>
                          <a:spcPts val="0"/>
                        </a:spcAft>
                      </a:pPr>
                      <a:r>
                        <a:rPr lang="en-US" sz="1100" kern="100" dirty="0">
                          <a:effectLst/>
                          <a:latin typeface="Arial" panose="020B0604020202020204" pitchFamily="34" charset="0"/>
                          <a:cs typeface="Arial" panose="020B0604020202020204" pitchFamily="34" charset="0"/>
                        </a:rPr>
                        <a:t>Richard Hicks</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Mayodan </a:t>
                      </a:r>
                    </a:p>
                  </a:txBody>
                  <a:tcPr marL="68580" marR="68580" marT="0" marB="0">
                    <a:solidFill>
                      <a:schemeClr val="tx2"/>
                    </a:solidFill>
                  </a:tcPr>
                </a:tc>
                <a:extLst>
                  <a:ext uri="{0D108BD9-81ED-4DB2-BD59-A6C34878D82A}">
                    <a16:rowId xmlns:a16="http://schemas.microsoft.com/office/drawing/2014/main" val="54840172"/>
                  </a:ext>
                </a:extLst>
              </a:tr>
              <a:tr h="289560">
                <a:tc>
                  <a:txBody>
                    <a:bodyPr/>
                    <a:lstStyle/>
                    <a:p>
                      <a:pPr marL="0" marR="0">
                        <a:lnSpc>
                          <a:spcPct val="115000"/>
                        </a:lnSpc>
                        <a:spcBef>
                          <a:spcPts val="0"/>
                        </a:spcBef>
                        <a:spcAft>
                          <a:spcPts val="0"/>
                        </a:spcAft>
                      </a:pPr>
                      <a:r>
                        <a:rPr lang="en-US" sz="1100" kern="100" dirty="0">
                          <a:effectLst/>
                          <a:latin typeface="Arial" panose="020B0604020202020204" pitchFamily="34" charset="0"/>
                          <a:cs typeface="Arial" panose="020B0604020202020204" pitchFamily="34" charset="0"/>
                        </a:rPr>
                        <a:t>Hiram Marziano</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Community Development, Rockingham County </a:t>
                      </a:r>
                    </a:p>
                  </a:txBody>
                  <a:tcPr marL="68580" marR="68580" marT="0" marB="0">
                    <a:solidFill>
                      <a:schemeClr val="tx2"/>
                    </a:solidFill>
                  </a:tcPr>
                </a:tc>
                <a:extLst>
                  <a:ext uri="{0D108BD9-81ED-4DB2-BD59-A6C34878D82A}">
                    <a16:rowId xmlns:a16="http://schemas.microsoft.com/office/drawing/2014/main" val="2675774164"/>
                  </a:ext>
                </a:extLst>
              </a:tr>
              <a:tr h="248523">
                <a:tc>
                  <a:txBody>
                    <a:bodyPr/>
                    <a:lstStyle/>
                    <a:p>
                      <a:pPr marL="0" marR="0">
                        <a:lnSpc>
                          <a:spcPct val="115000"/>
                        </a:lnSpc>
                        <a:spcBef>
                          <a:spcPts val="0"/>
                        </a:spcBef>
                        <a:spcAft>
                          <a:spcPts val="0"/>
                        </a:spcAft>
                      </a:pPr>
                      <a:r>
                        <a:rPr lang="en-US" sz="1100" kern="100" dirty="0">
                          <a:effectLst/>
                          <a:latin typeface="Arial" panose="020B0604020202020204" pitchFamily="34" charset="0"/>
                          <a:cs typeface="Arial" panose="020B0604020202020204" pitchFamily="34" charset="0"/>
                        </a:rPr>
                        <a:t>Lee Mitchell</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200" dirty="0">
                          <a:solidFill>
                            <a:schemeClr val="bg1"/>
                          </a:solidFill>
                          <a:effectLst/>
                          <a:latin typeface="Arial" panose="020B0604020202020204" pitchFamily="34" charset="0"/>
                          <a:ea typeface="+mn-ea"/>
                          <a:cs typeface="Arial" panose="020B0604020202020204" pitchFamily="34" charset="0"/>
                        </a:rPr>
                        <a:t>Madison-Mayodan Recreation</a:t>
                      </a:r>
                      <a:endPar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extLst>
                  <a:ext uri="{0D108BD9-81ED-4DB2-BD59-A6C34878D82A}">
                    <a16:rowId xmlns:a16="http://schemas.microsoft.com/office/drawing/2014/main" val="2499557250"/>
                  </a:ext>
                </a:extLst>
              </a:tr>
              <a:tr h="278130">
                <a:tc>
                  <a:txBody>
                    <a:bodyPr/>
                    <a:lstStyle/>
                    <a:p>
                      <a:pPr marL="0" marR="0">
                        <a:lnSpc>
                          <a:spcPct val="115000"/>
                        </a:lnSpc>
                        <a:spcBef>
                          <a:spcPts val="0"/>
                        </a:spcBef>
                        <a:spcAft>
                          <a:spcPts val="0"/>
                        </a:spcAft>
                      </a:pPr>
                      <a:r>
                        <a:rPr lang="en-US" sz="1100" kern="100" dirty="0">
                          <a:effectLst/>
                          <a:latin typeface="Arial" panose="020B0604020202020204" pitchFamily="34" charset="0"/>
                          <a:cs typeface="Arial" panose="020B0604020202020204" pitchFamily="34" charset="0"/>
                        </a:rPr>
                        <a:t>Lindsay </a:t>
                      </a:r>
                      <a:r>
                        <a:rPr lang="en-US" sz="1100" kern="100" dirty="0" err="1">
                          <a:effectLst/>
                          <a:latin typeface="Arial" panose="020B0604020202020204" pitchFamily="34" charset="0"/>
                          <a:cs typeface="Arial" panose="020B0604020202020204" pitchFamily="34" charset="0"/>
                        </a:rPr>
                        <a:t>Pegg</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Rockingham County Tourism</a:t>
                      </a:r>
                    </a:p>
                  </a:txBody>
                  <a:tcPr marL="68580" marR="68580" marT="0" marB="0">
                    <a:solidFill>
                      <a:schemeClr val="tx2"/>
                    </a:solidFill>
                  </a:tcPr>
                </a:tc>
                <a:extLst>
                  <a:ext uri="{0D108BD9-81ED-4DB2-BD59-A6C34878D82A}">
                    <a16:rowId xmlns:a16="http://schemas.microsoft.com/office/drawing/2014/main" val="845575386"/>
                  </a:ext>
                </a:extLst>
              </a:tr>
              <a:tr h="227330">
                <a:tc>
                  <a:txBody>
                    <a:bodyPr/>
                    <a:lstStyle/>
                    <a:p>
                      <a:pPr marL="0" marR="0">
                        <a:lnSpc>
                          <a:spcPct val="115000"/>
                        </a:lnSpc>
                        <a:spcBef>
                          <a:spcPts val="0"/>
                        </a:spcBef>
                        <a:spcAft>
                          <a:spcPts val="0"/>
                        </a:spcAft>
                      </a:pPr>
                      <a:r>
                        <a:rPr lang="en-US" sz="1100" kern="100">
                          <a:effectLst/>
                          <a:latin typeface="Arial" panose="020B0604020202020204" pitchFamily="34" charset="0"/>
                          <a:cs typeface="Arial" panose="020B0604020202020204" pitchFamily="34" charset="0"/>
                        </a:rPr>
                        <a:t>Cathy Powers</a:t>
                      </a:r>
                      <a:endParaRPr lang="en-US" sz="11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Aging, Disability &amp; Transit Services </a:t>
                      </a:r>
                    </a:p>
                  </a:txBody>
                  <a:tcPr marL="68580" marR="68580" marT="0" marB="0">
                    <a:solidFill>
                      <a:schemeClr val="tx2"/>
                    </a:solidFill>
                  </a:tcPr>
                </a:tc>
                <a:extLst>
                  <a:ext uri="{0D108BD9-81ED-4DB2-BD59-A6C34878D82A}">
                    <a16:rowId xmlns:a16="http://schemas.microsoft.com/office/drawing/2014/main" val="2561185299"/>
                  </a:ext>
                </a:extLst>
              </a:tr>
              <a:tr h="267335">
                <a:tc>
                  <a:txBody>
                    <a:bodyPr/>
                    <a:lstStyle/>
                    <a:p>
                      <a:pPr marL="0" marR="0">
                        <a:lnSpc>
                          <a:spcPct val="115000"/>
                        </a:lnSpc>
                        <a:spcBef>
                          <a:spcPts val="0"/>
                        </a:spcBef>
                        <a:spcAft>
                          <a:spcPts val="0"/>
                        </a:spcAft>
                      </a:pPr>
                      <a:r>
                        <a:rPr lang="en-US" sz="1100" kern="100" dirty="0">
                          <a:effectLst/>
                          <a:latin typeface="Arial" panose="020B0604020202020204" pitchFamily="34" charset="0"/>
                          <a:cs typeface="Arial" panose="020B0604020202020204" pitchFamily="34" charset="0"/>
                        </a:rPr>
                        <a:t>Kelly Stultz</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Eden Planning &amp; Community Development</a:t>
                      </a:r>
                    </a:p>
                  </a:txBody>
                  <a:tcPr marL="68580" marR="68580" marT="0" marB="0">
                    <a:solidFill>
                      <a:schemeClr val="tx2"/>
                    </a:solidFill>
                  </a:tcPr>
                </a:tc>
                <a:extLst>
                  <a:ext uri="{0D108BD9-81ED-4DB2-BD59-A6C34878D82A}">
                    <a16:rowId xmlns:a16="http://schemas.microsoft.com/office/drawing/2014/main" val="90020343"/>
                  </a:ext>
                </a:extLst>
              </a:tr>
              <a:tr h="221554">
                <a:tc>
                  <a:txBody>
                    <a:bodyPr/>
                    <a:lstStyle/>
                    <a:p>
                      <a:pPr marL="0" marR="0">
                        <a:lnSpc>
                          <a:spcPct val="115000"/>
                        </a:lnSpc>
                        <a:spcBef>
                          <a:spcPts val="0"/>
                        </a:spcBef>
                        <a:spcAft>
                          <a:spcPts val="0"/>
                        </a:spcAft>
                      </a:pPr>
                      <a:r>
                        <a:rPr lang="en-US" sz="1100" kern="100" dirty="0">
                          <a:effectLst/>
                          <a:latin typeface="Arial" panose="020B0604020202020204" pitchFamily="34" charset="0"/>
                          <a:cs typeface="Arial" panose="020B0604020202020204" pitchFamily="34" charset="0"/>
                        </a:rPr>
                        <a:t>Erselle Young</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200" dirty="0">
                          <a:solidFill>
                            <a:schemeClr val="bg1"/>
                          </a:solidFill>
                          <a:effectLst/>
                          <a:latin typeface="Arial" panose="020B0604020202020204" pitchFamily="34" charset="0"/>
                          <a:ea typeface="+mn-ea"/>
                          <a:cs typeface="Arial" panose="020B0604020202020204" pitchFamily="34" charset="0"/>
                        </a:rPr>
                        <a:t>Rockingham County Schools</a:t>
                      </a:r>
                      <a:endPar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extLst>
                  <a:ext uri="{0D108BD9-81ED-4DB2-BD59-A6C34878D82A}">
                    <a16:rowId xmlns:a16="http://schemas.microsoft.com/office/drawing/2014/main" val="1168049038"/>
                  </a:ext>
                </a:extLst>
              </a:tr>
              <a:tr h="215265">
                <a:tc>
                  <a:txBody>
                    <a:bodyPr/>
                    <a:lstStyle/>
                    <a:p>
                      <a:pPr marL="0" marR="0">
                        <a:lnSpc>
                          <a:spcPct val="115000"/>
                        </a:lnSpc>
                        <a:spcBef>
                          <a:spcPts val="0"/>
                        </a:spcBef>
                        <a:spcAft>
                          <a:spcPts val="0"/>
                        </a:spcAft>
                      </a:pPr>
                      <a:r>
                        <a:rPr lang="en-US" sz="1100" kern="100" dirty="0">
                          <a:effectLst/>
                          <a:latin typeface="Arial" panose="020B0604020202020204" pitchFamily="34" charset="0"/>
                          <a:cs typeface="Arial" panose="020B0604020202020204" pitchFamily="34" charset="0"/>
                        </a:rPr>
                        <a:t>Yvonne Russell</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Wentworth</a:t>
                      </a:r>
                    </a:p>
                  </a:txBody>
                  <a:tcPr marL="68580" marR="68580" marT="0" marB="0">
                    <a:solidFill>
                      <a:schemeClr val="tx2"/>
                    </a:solidFill>
                  </a:tcPr>
                </a:tc>
                <a:extLst>
                  <a:ext uri="{0D108BD9-81ED-4DB2-BD59-A6C34878D82A}">
                    <a16:rowId xmlns:a16="http://schemas.microsoft.com/office/drawing/2014/main" val="2964376806"/>
                  </a:ext>
                </a:extLst>
              </a:tr>
              <a:tr h="273050">
                <a:tc>
                  <a:txBody>
                    <a:bodyPr/>
                    <a:lstStyle/>
                    <a:p>
                      <a:pPr marL="0" marR="0">
                        <a:lnSpc>
                          <a:spcPct val="115000"/>
                        </a:lnSpc>
                        <a:spcBef>
                          <a:spcPts val="0"/>
                        </a:spcBef>
                        <a:spcAft>
                          <a:spcPts val="0"/>
                        </a:spcAft>
                      </a:pPr>
                      <a:r>
                        <a:rPr lang="en-US" sz="1100" kern="100">
                          <a:effectLst/>
                          <a:latin typeface="Arial" panose="020B0604020202020204" pitchFamily="34" charset="0"/>
                          <a:cs typeface="Arial" panose="020B0604020202020204" pitchFamily="34" charset="0"/>
                        </a:rPr>
                        <a:t>Dawn Vallieres</a:t>
                      </a:r>
                      <a:endParaRPr lang="en-US" sz="11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PTRPO</a:t>
                      </a:r>
                    </a:p>
                  </a:txBody>
                  <a:tcPr marL="68580" marR="68580" marT="0" marB="0">
                    <a:solidFill>
                      <a:schemeClr val="tx2"/>
                    </a:solidFill>
                  </a:tcPr>
                </a:tc>
                <a:extLst>
                  <a:ext uri="{0D108BD9-81ED-4DB2-BD59-A6C34878D82A}">
                    <a16:rowId xmlns:a16="http://schemas.microsoft.com/office/drawing/2014/main" val="3781530232"/>
                  </a:ext>
                </a:extLst>
              </a:tr>
              <a:tr h="278130">
                <a:tc>
                  <a:txBody>
                    <a:bodyPr/>
                    <a:lstStyle/>
                    <a:p>
                      <a:pPr marL="0" marR="0">
                        <a:lnSpc>
                          <a:spcPct val="115000"/>
                        </a:lnSpc>
                        <a:spcBef>
                          <a:spcPts val="0"/>
                        </a:spcBef>
                        <a:spcAft>
                          <a:spcPts val="0"/>
                        </a:spcAft>
                      </a:pPr>
                      <a:r>
                        <a:rPr lang="en-US" sz="1100" kern="100" dirty="0">
                          <a:effectLst/>
                          <a:latin typeface="Arial" panose="020B0604020202020204" pitchFamily="34" charset="0"/>
                          <a:cs typeface="Arial" panose="020B0604020202020204" pitchFamily="34" charset="0"/>
                        </a:rPr>
                        <a:t>Pam Cook</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NCDOT Rockingham County CTP Project Manager</a:t>
                      </a:r>
                    </a:p>
                  </a:txBody>
                  <a:tcPr marL="68580" marR="68580" marT="0" marB="0">
                    <a:solidFill>
                      <a:schemeClr val="tx2"/>
                    </a:solidFill>
                  </a:tcPr>
                </a:tc>
                <a:extLst>
                  <a:ext uri="{0D108BD9-81ED-4DB2-BD59-A6C34878D82A}">
                    <a16:rowId xmlns:a16="http://schemas.microsoft.com/office/drawing/2014/main" val="2855178567"/>
                  </a:ext>
                </a:extLst>
              </a:tr>
              <a:tr h="278130">
                <a:tc>
                  <a:txBody>
                    <a:bodyPr/>
                    <a:lstStyle/>
                    <a:p>
                      <a:pPr marL="0" marR="0">
                        <a:lnSpc>
                          <a:spcPct val="115000"/>
                        </a:lnSpc>
                        <a:spcBef>
                          <a:spcPts val="0"/>
                        </a:spcBef>
                        <a:spcAft>
                          <a:spcPts val="0"/>
                        </a:spcAft>
                      </a:pPr>
                      <a:r>
                        <a:rPr lang="en-US" sz="1100" kern="100" dirty="0">
                          <a:effectLst/>
                          <a:latin typeface="Arial" panose="020B0604020202020204" pitchFamily="34" charset="0"/>
                          <a:cs typeface="Arial" panose="020B0604020202020204" pitchFamily="34" charset="0"/>
                        </a:rPr>
                        <a:t>Emily Stupka</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NCDOT Rockingham County CTP Project Engineer</a:t>
                      </a:r>
                    </a:p>
                  </a:txBody>
                  <a:tcPr marL="68580" marR="68580" marT="0" marB="0">
                    <a:solidFill>
                      <a:schemeClr val="tx2"/>
                    </a:solidFill>
                  </a:tcPr>
                </a:tc>
                <a:extLst>
                  <a:ext uri="{0D108BD9-81ED-4DB2-BD59-A6C34878D82A}">
                    <a16:rowId xmlns:a16="http://schemas.microsoft.com/office/drawing/2014/main" val="4272286799"/>
                  </a:ext>
                </a:extLst>
              </a:tr>
              <a:tr h="278130">
                <a:tc>
                  <a:txBody>
                    <a:bodyPr/>
                    <a:lstStyle/>
                    <a:p>
                      <a:pPr marL="0" marR="0">
                        <a:lnSpc>
                          <a:spcPct val="115000"/>
                        </a:lnSpc>
                        <a:spcBef>
                          <a:spcPts val="0"/>
                        </a:spcBef>
                        <a:spcAft>
                          <a:spcPts val="0"/>
                        </a:spcAft>
                      </a:pPr>
                      <a:r>
                        <a:rPr lang="en-US" sz="1100" kern="100" dirty="0">
                          <a:effectLst/>
                          <a:latin typeface="Arial" panose="020B0604020202020204" pitchFamily="34" charset="0"/>
                          <a:cs typeface="Arial" panose="020B0604020202020204" pitchFamily="34" charset="0"/>
                        </a:rPr>
                        <a:t>Marty Sung</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NCDOT TPD PTRPO Coordinator </a:t>
                      </a:r>
                    </a:p>
                  </a:txBody>
                  <a:tcPr marL="68580" marR="68580" marT="0" marB="0">
                    <a:solidFill>
                      <a:schemeClr val="tx2"/>
                    </a:solidFill>
                  </a:tcPr>
                </a:tc>
                <a:extLst>
                  <a:ext uri="{0D108BD9-81ED-4DB2-BD59-A6C34878D82A}">
                    <a16:rowId xmlns:a16="http://schemas.microsoft.com/office/drawing/2014/main" val="954605998"/>
                  </a:ext>
                </a:extLst>
              </a:tr>
            </a:tbl>
          </a:graphicData>
        </a:graphic>
      </p:graphicFrame>
    </p:spTree>
    <p:extLst>
      <p:ext uri="{BB962C8B-B14F-4D97-AF65-F5344CB8AC3E}">
        <p14:creationId xmlns:p14="http://schemas.microsoft.com/office/powerpoint/2010/main" val="268355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B585-9E1A-86C8-51E8-3F9BA928EF34}"/>
              </a:ext>
            </a:extLst>
          </p:cNvPr>
          <p:cNvSpPr>
            <a:spLocks noGrp="1"/>
          </p:cNvSpPr>
          <p:nvPr>
            <p:ph type="title"/>
          </p:nvPr>
        </p:nvSpPr>
        <p:spPr/>
        <p:txBody>
          <a:bodyPr/>
          <a:lstStyle/>
          <a:p>
            <a:r>
              <a:rPr lang="en-US" dirty="0">
                <a:solidFill>
                  <a:schemeClr val="tx1"/>
                </a:solidFill>
              </a:rPr>
              <a:t>Status Update</a:t>
            </a:r>
          </a:p>
        </p:txBody>
      </p:sp>
      <p:sp>
        <p:nvSpPr>
          <p:cNvPr id="3" name="Text Placeholder 2">
            <a:extLst>
              <a:ext uri="{FF2B5EF4-FFF2-40B4-BE49-F238E27FC236}">
                <a16:creationId xmlns:a16="http://schemas.microsoft.com/office/drawing/2014/main" id="{B131DA5C-1CFB-98F2-F681-9C6504836215}"/>
              </a:ext>
            </a:extLst>
          </p:cNvPr>
          <p:cNvSpPr>
            <a:spLocks noGrp="1"/>
          </p:cNvSpPr>
          <p:nvPr>
            <p:ph type="body" sz="quarter" idx="11"/>
          </p:nvPr>
        </p:nvSpPr>
        <p:spPr>
          <a:xfrm>
            <a:off x="457199" y="1543666"/>
            <a:ext cx="8463467" cy="4714260"/>
          </a:xfrm>
        </p:spPr>
        <p:txBody>
          <a:bodyPr/>
          <a:lstStyle/>
          <a:p>
            <a:r>
              <a:rPr lang="en-US" sz="2200" dirty="0">
                <a:solidFill>
                  <a:schemeClr val="tx1"/>
                </a:solidFill>
              </a:rPr>
              <a:t>Completion of a Community Understanding Report for the County</a:t>
            </a:r>
          </a:p>
          <a:p>
            <a:r>
              <a:rPr lang="en-US" sz="2200" dirty="0">
                <a:solidFill>
                  <a:schemeClr val="tx1"/>
                </a:solidFill>
              </a:rPr>
              <a:t>Stakeholders identified/CTP Steering Committee established</a:t>
            </a:r>
          </a:p>
          <a:p>
            <a:r>
              <a:rPr lang="en-US" sz="2200" dirty="0">
                <a:solidFill>
                  <a:schemeClr val="tx1"/>
                </a:solidFill>
              </a:rPr>
              <a:t>Roads to be evaluated from a vehicular mode have been identified.</a:t>
            </a:r>
          </a:p>
          <a:p>
            <a:r>
              <a:rPr lang="en-US" sz="2200" dirty="0">
                <a:solidFill>
                  <a:schemeClr val="tx1"/>
                </a:solidFill>
              </a:rPr>
              <a:t>Draft Vision Statement and Goals</a:t>
            </a:r>
          </a:p>
          <a:p>
            <a:r>
              <a:rPr lang="en-US" sz="2200" dirty="0">
                <a:solidFill>
                  <a:schemeClr val="tx1"/>
                </a:solidFill>
              </a:rPr>
              <a:t>Identification of low and high growth areas</a:t>
            </a:r>
          </a:p>
          <a:p>
            <a:r>
              <a:rPr lang="en-US" sz="2200" dirty="0">
                <a:solidFill>
                  <a:schemeClr val="tx1"/>
                </a:solidFill>
              </a:rPr>
              <a:t>Identification of current volume to capacity deficiencies</a:t>
            </a:r>
          </a:p>
          <a:p>
            <a:r>
              <a:rPr lang="en-US" sz="2200" dirty="0">
                <a:solidFill>
                  <a:schemeClr val="tx1"/>
                </a:solidFill>
              </a:rPr>
              <a:t>Identification of Key Destinations and access by modal type</a:t>
            </a:r>
          </a:p>
          <a:p>
            <a:r>
              <a:rPr lang="en-US" sz="2200" dirty="0">
                <a:solidFill>
                  <a:schemeClr val="tx1"/>
                </a:solidFill>
              </a:rPr>
              <a:t>Development of first Public Engagement Survey to inform Vision and Goals</a:t>
            </a:r>
          </a:p>
          <a:p>
            <a:endParaRPr lang="en-US" dirty="0"/>
          </a:p>
          <a:p>
            <a:endParaRPr lang="en-US" dirty="0"/>
          </a:p>
        </p:txBody>
      </p:sp>
      <p:sp>
        <p:nvSpPr>
          <p:cNvPr id="4" name="Text Placeholder 3">
            <a:extLst>
              <a:ext uri="{FF2B5EF4-FFF2-40B4-BE49-F238E27FC236}">
                <a16:creationId xmlns:a16="http://schemas.microsoft.com/office/drawing/2014/main" id="{6B671C3D-2242-CE88-2473-1E9198E79BF6}"/>
              </a:ext>
            </a:extLst>
          </p:cNvPr>
          <p:cNvSpPr>
            <a:spLocks noGrp="1"/>
          </p:cNvSpPr>
          <p:nvPr>
            <p:ph type="body" sz="quarter" idx="12"/>
          </p:nvPr>
        </p:nvSpPr>
        <p:spPr/>
        <p:txBody>
          <a:bodyPr/>
          <a:lstStyle/>
          <a:p>
            <a:r>
              <a:rPr lang="en-US" dirty="0"/>
              <a:t>Rockingham County CTP Update 1</a:t>
            </a:r>
          </a:p>
          <a:p>
            <a:endParaRPr lang="en-US" dirty="0"/>
          </a:p>
        </p:txBody>
      </p:sp>
      <p:sp>
        <p:nvSpPr>
          <p:cNvPr id="5" name="Slide Number Placeholder 4">
            <a:extLst>
              <a:ext uri="{FF2B5EF4-FFF2-40B4-BE49-F238E27FC236}">
                <a16:creationId xmlns:a16="http://schemas.microsoft.com/office/drawing/2014/main" id="{E41C3D8C-FB94-4D00-1C97-F461B51B33BB}"/>
              </a:ext>
            </a:extLst>
          </p:cNvPr>
          <p:cNvSpPr>
            <a:spLocks noGrp="1"/>
          </p:cNvSpPr>
          <p:nvPr>
            <p:ph type="sldNum" sz="quarter" idx="13"/>
          </p:nvPr>
        </p:nvSpPr>
        <p:spPr/>
        <p:txBody>
          <a:bodyPr/>
          <a:lstStyle/>
          <a:p>
            <a:pPr>
              <a:defRPr/>
            </a:pPr>
            <a:fld id="{3C2E06F5-03C5-4BA5-AE80-2E98A827F366}" type="slidenum">
              <a:rPr lang="en-US" altLang="en-US" smtClean="0"/>
              <a:pPr>
                <a:defRPr/>
              </a:pPr>
              <a:t>17</a:t>
            </a:fld>
            <a:endParaRPr lang="en-US" altLang="en-US" dirty="0"/>
          </a:p>
        </p:txBody>
      </p:sp>
    </p:spTree>
    <p:extLst>
      <p:ext uri="{BB962C8B-B14F-4D97-AF65-F5344CB8AC3E}">
        <p14:creationId xmlns:p14="http://schemas.microsoft.com/office/powerpoint/2010/main" val="519269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7541-2E83-8C5C-FA56-3FF30BC055CE}"/>
              </a:ext>
            </a:extLst>
          </p:cNvPr>
          <p:cNvSpPr>
            <a:spLocks noGrp="1"/>
          </p:cNvSpPr>
          <p:nvPr>
            <p:ph type="title"/>
          </p:nvPr>
        </p:nvSpPr>
        <p:spPr>
          <a:xfrm>
            <a:off x="522515" y="136525"/>
            <a:ext cx="8229600" cy="1143000"/>
          </a:xfrm>
        </p:spPr>
        <p:txBody>
          <a:bodyPr/>
          <a:lstStyle/>
          <a:p>
            <a:r>
              <a:rPr lang="en-US" dirty="0">
                <a:solidFill>
                  <a:schemeClr val="tx1"/>
                </a:solidFill>
              </a:rPr>
              <a:t>Study Roads</a:t>
            </a:r>
          </a:p>
        </p:txBody>
      </p:sp>
      <p:sp>
        <p:nvSpPr>
          <p:cNvPr id="4" name="Text Placeholder 3">
            <a:extLst>
              <a:ext uri="{FF2B5EF4-FFF2-40B4-BE49-F238E27FC236}">
                <a16:creationId xmlns:a16="http://schemas.microsoft.com/office/drawing/2014/main" id="{48F930BB-3DA7-F5DD-33EE-AD5E5E1F8ADB}"/>
              </a:ext>
            </a:extLst>
          </p:cNvPr>
          <p:cNvSpPr>
            <a:spLocks noGrp="1"/>
          </p:cNvSpPr>
          <p:nvPr>
            <p:ph type="body" sz="quarter" idx="12"/>
          </p:nvPr>
        </p:nvSpPr>
        <p:spPr/>
        <p:txBody>
          <a:bodyPr/>
          <a:lstStyle/>
          <a:p>
            <a:r>
              <a:rPr lang="en-US" dirty="0"/>
              <a:t>Rockingham County CTP Update 1</a:t>
            </a:r>
          </a:p>
          <a:p>
            <a:endParaRPr lang="en-US" dirty="0"/>
          </a:p>
        </p:txBody>
      </p:sp>
      <p:sp>
        <p:nvSpPr>
          <p:cNvPr id="5" name="Slide Number Placeholder 4">
            <a:extLst>
              <a:ext uri="{FF2B5EF4-FFF2-40B4-BE49-F238E27FC236}">
                <a16:creationId xmlns:a16="http://schemas.microsoft.com/office/drawing/2014/main" id="{453FD577-2B38-803E-E70D-DAB84CAE8F1C}"/>
              </a:ext>
            </a:extLst>
          </p:cNvPr>
          <p:cNvSpPr>
            <a:spLocks noGrp="1"/>
          </p:cNvSpPr>
          <p:nvPr>
            <p:ph type="sldNum" sz="quarter" idx="13"/>
          </p:nvPr>
        </p:nvSpPr>
        <p:spPr/>
        <p:txBody>
          <a:bodyPr/>
          <a:lstStyle/>
          <a:p>
            <a:pPr>
              <a:defRPr/>
            </a:pPr>
            <a:fld id="{3C2E06F5-03C5-4BA5-AE80-2E98A827F366}" type="slidenum">
              <a:rPr lang="en-US" altLang="en-US" smtClean="0"/>
              <a:pPr>
                <a:defRPr/>
              </a:pPr>
              <a:t>18</a:t>
            </a:fld>
            <a:endParaRPr lang="en-US" altLang="en-US" dirty="0"/>
          </a:p>
        </p:txBody>
      </p:sp>
      <p:pic>
        <p:nvPicPr>
          <p:cNvPr id="7" name="Picture 6">
            <a:extLst>
              <a:ext uri="{FF2B5EF4-FFF2-40B4-BE49-F238E27FC236}">
                <a16:creationId xmlns:a16="http://schemas.microsoft.com/office/drawing/2014/main" id="{71C3C33D-B4BD-53AE-F0B6-D2C3E9CC95E9}"/>
              </a:ext>
            </a:extLst>
          </p:cNvPr>
          <p:cNvPicPr>
            <a:picLocks noChangeAspect="1"/>
          </p:cNvPicPr>
          <p:nvPr/>
        </p:nvPicPr>
        <p:blipFill rotWithShape="1">
          <a:blip r:embed="rId2"/>
          <a:srcRect l="2970" t="6845" r="23995" b="1640"/>
          <a:stretch/>
        </p:blipFill>
        <p:spPr>
          <a:xfrm>
            <a:off x="586798" y="1084227"/>
            <a:ext cx="8165317" cy="5684873"/>
          </a:xfrm>
          <a:prstGeom prst="rect">
            <a:avLst/>
          </a:prstGeom>
        </p:spPr>
      </p:pic>
    </p:spTree>
    <p:extLst>
      <p:ext uri="{BB962C8B-B14F-4D97-AF65-F5344CB8AC3E}">
        <p14:creationId xmlns:p14="http://schemas.microsoft.com/office/powerpoint/2010/main" val="2475221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A16C-D1C8-AF53-37AF-00CE99886E6E}"/>
              </a:ext>
            </a:extLst>
          </p:cNvPr>
          <p:cNvSpPr>
            <a:spLocks noGrp="1"/>
          </p:cNvSpPr>
          <p:nvPr>
            <p:ph type="title"/>
          </p:nvPr>
        </p:nvSpPr>
        <p:spPr/>
        <p:txBody>
          <a:bodyPr/>
          <a:lstStyle/>
          <a:p>
            <a:r>
              <a:rPr lang="en-US" dirty="0">
                <a:solidFill>
                  <a:schemeClr val="tx1"/>
                </a:solidFill>
              </a:rPr>
              <a:t>Draft Vision</a:t>
            </a:r>
          </a:p>
        </p:txBody>
      </p:sp>
      <p:sp>
        <p:nvSpPr>
          <p:cNvPr id="3" name="Text Placeholder 2">
            <a:extLst>
              <a:ext uri="{FF2B5EF4-FFF2-40B4-BE49-F238E27FC236}">
                <a16:creationId xmlns:a16="http://schemas.microsoft.com/office/drawing/2014/main" id="{9AFE6428-5684-10FB-BB26-AD59F5909444}"/>
              </a:ext>
            </a:extLst>
          </p:cNvPr>
          <p:cNvSpPr>
            <a:spLocks noGrp="1"/>
          </p:cNvSpPr>
          <p:nvPr>
            <p:ph type="body" sz="quarter" idx="11"/>
          </p:nvPr>
        </p:nvSpPr>
        <p:spPr/>
        <p:txBody>
          <a:bodyPr/>
          <a:lstStyle/>
          <a:p>
            <a:pPr marL="0" marR="0" indent="0" algn="ctr">
              <a:lnSpc>
                <a:spcPct val="107000"/>
              </a:lnSpc>
              <a:spcBef>
                <a:spcPts val="0"/>
              </a:spcBef>
              <a:spcAft>
                <a:spcPts val="800"/>
              </a:spcAft>
              <a:buNone/>
            </a:pPr>
            <a:r>
              <a:rPr lang="en-US"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Rockingham County has a safe, well-maintained, accessible, efficient, and convenient multi-modal transportation system that removes barriers while connecting its residents and visitors of all ages and abilities to their destinations within the county and regionally that minimizes impacts to the natural environment and supports economic and community growth.</a:t>
            </a:r>
          </a:p>
          <a:p>
            <a:endParaRPr lang="en-US" dirty="0"/>
          </a:p>
        </p:txBody>
      </p:sp>
      <p:sp>
        <p:nvSpPr>
          <p:cNvPr id="4" name="Text Placeholder 3">
            <a:extLst>
              <a:ext uri="{FF2B5EF4-FFF2-40B4-BE49-F238E27FC236}">
                <a16:creationId xmlns:a16="http://schemas.microsoft.com/office/drawing/2014/main" id="{1D5BDC40-ED8E-DEC0-0CD0-2A87B8EC9FA9}"/>
              </a:ext>
            </a:extLst>
          </p:cNvPr>
          <p:cNvSpPr>
            <a:spLocks noGrp="1"/>
          </p:cNvSpPr>
          <p:nvPr>
            <p:ph type="body" sz="quarter" idx="12"/>
          </p:nvPr>
        </p:nvSpPr>
        <p:spPr/>
        <p:txBody>
          <a:bodyPr/>
          <a:lstStyle/>
          <a:p>
            <a:r>
              <a:rPr lang="en-US" dirty="0"/>
              <a:t>Rockingham County CTP Update 1</a:t>
            </a:r>
          </a:p>
          <a:p>
            <a:endParaRPr lang="en-US" dirty="0"/>
          </a:p>
        </p:txBody>
      </p:sp>
      <p:sp>
        <p:nvSpPr>
          <p:cNvPr id="5" name="Slide Number Placeholder 4">
            <a:extLst>
              <a:ext uri="{FF2B5EF4-FFF2-40B4-BE49-F238E27FC236}">
                <a16:creationId xmlns:a16="http://schemas.microsoft.com/office/drawing/2014/main" id="{18FE5A02-A859-E945-5D02-3FF3E82795DC}"/>
              </a:ext>
            </a:extLst>
          </p:cNvPr>
          <p:cNvSpPr>
            <a:spLocks noGrp="1"/>
          </p:cNvSpPr>
          <p:nvPr>
            <p:ph type="sldNum" sz="quarter" idx="13"/>
          </p:nvPr>
        </p:nvSpPr>
        <p:spPr/>
        <p:txBody>
          <a:bodyPr/>
          <a:lstStyle/>
          <a:p>
            <a:pPr>
              <a:defRPr/>
            </a:pPr>
            <a:fld id="{3C2E06F5-03C5-4BA5-AE80-2E98A827F366}" type="slidenum">
              <a:rPr lang="en-US" altLang="en-US" smtClean="0"/>
              <a:pPr>
                <a:defRPr/>
              </a:pPr>
              <a:t>19</a:t>
            </a:fld>
            <a:endParaRPr lang="en-US" altLang="en-US" dirty="0"/>
          </a:p>
        </p:txBody>
      </p:sp>
    </p:spTree>
    <p:extLst>
      <p:ext uri="{BB962C8B-B14F-4D97-AF65-F5344CB8AC3E}">
        <p14:creationId xmlns:p14="http://schemas.microsoft.com/office/powerpoint/2010/main" val="21334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2DFB4F24-81DA-4F5D-B9D5-39D154C45FE9}"/>
              </a:ext>
            </a:extLst>
          </p:cNvPr>
          <p:cNvSpPr>
            <a:spLocks noGrp="1" noChangeArrowheads="1"/>
          </p:cNvSpPr>
          <p:nvPr>
            <p:ph idx="1"/>
          </p:nvPr>
        </p:nvSpPr>
        <p:spPr>
          <a:xfrm>
            <a:off x="1539875" y="1695450"/>
            <a:ext cx="5140325" cy="5043488"/>
          </a:xfrm>
        </p:spPr>
        <p:txBody>
          <a:bodyPr/>
          <a:lstStyle/>
          <a:p>
            <a:pPr eaLnBrk="1" hangingPunct="1">
              <a:buFont typeface="Century Gothic" panose="020B0502020202020204" pitchFamily="34" charset="0"/>
              <a:buNone/>
              <a:defRPr/>
            </a:pPr>
            <a:r>
              <a:rPr lang="en-US" sz="2800" dirty="0"/>
              <a:t>Federal: TEA-21 (1998)</a:t>
            </a:r>
          </a:p>
          <a:p>
            <a:pPr lvl="1" eaLnBrk="1" hangingPunct="1">
              <a:defRPr/>
            </a:pPr>
            <a:r>
              <a:rPr lang="en-US" sz="2400" dirty="0"/>
              <a:t>Required ‘rural local official consultation’</a:t>
            </a:r>
          </a:p>
          <a:p>
            <a:pPr eaLnBrk="1" hangingPunct="1">
              <a:buFont typeface="Century Gothic" panose="020B0502020202020204" pitchFamily="34" charset="0"/>
              <a:buNone/>
              <a:defRPr/>
            </a:pPr>
            <a:r>
              <a:rPr lang="en-US" sz="2800" dirty="0"/>
              <a:t>State: SB 1195 (2000)</a:t>
            </a:r>
          </a:p>
          <a:p>
            <a:pPr lvl="1" eaLnBrk="1" hangingPunct="1">
              <a:defRPr/>
            </a:pPr>
            <a:r>
              <a:rPr lang="en-US" sz="2400" dirty="0"/>
              <a:t>GS §136-210</a:t>
            </a:r>
          </a:p>
          <a:p>
            <a:pPr marL="0" indent="0" eaLnBrk="1" hangingPunct="1">
              <a:buFont typeface="Century Gothic" panose="020B0502020202020204" pitchFamily="34" charset="0"/>
              <a:buNone/>
              <a:defRPr/>
            </a:pPr>
            <a:r>
              <a:rPr lang="en-US" sz="2800" dirty="0"/>
              <a:t>32 states use an ‘RPO’ style framework for consultation with rural local officials</a:t>
            </a:r>
          </a:p>
        </p:txBody>
      </p:sp>
      <p:sp>
        <p:nvSpPr>
          <p:cNvPr id="5123" name="Rectangle 2">
            <a:extLst>
              <a:ext uri="{FF2B5EF4-FFF2-40B4-BE49-F238E27FC236}">
                <a16:creationId xmlns:a16="http://schemas.microsoft.com/office/drawing/2014/main" id="{0765400F-8106-5CE3-868A-1273522E4361}"/>
              </a:ext>
            </a:extLst>
          </p:cNvPr>
          <p:cNvSpPr>
            <a:spLocks noGrp="1" noChangeArrowheads="1"/>
          </p:cNvSpPr>
          <p:nvPr>
            <p:ph type="title"/>
          </p:nvPr>
        </p:nvSpPr>
        <p:spPr>
          <a:xfrm>
            <a:off x="176213" y="715963"/>
            <a:ext cx="8742362" cy="790575"/>
          </a:xfrm>
          <a:ln/>
        </p:spPr>
        <p:txBody>
          <a:bodyPr/>
          <a:lstStyle/>
          <a:p>
            <a:pPr eaLnBrk="1" hangingPunct="1"/>
            <a:r>
              <a:rPr lang="en-US" altLang="en-US"/>
              <a:t>Where did RPOs come from?</a:t>
            </a:r>
          </a:p>
        </p:txBody>
      </p:sp>
      <p:grpSp>
        <p:nvGrpSpPr>
          <p:cNvPr id="5124" name="Group 13">
            <a:extLst>
              <a:ext uri="{FF2B5EF4-FFF2-40B4-BE49-F238E27FC236}">
                <a16:creationId xmlns:a16="http://schemas.microsoft.com/office/drawing/2014/main" id="{E7C6A77D-73C1-49A3-6B8E-22F293BEC1A6}"/>
              </a:ext>
            </a:extLst>
          </p:cNvPr>
          <p:cNvGrpSpPr>
            <a:grpSpLocks/>
          </p:cNvGrpSpPr>
          <p:nvPr/>
        </p:nvGrpSpPr>
        <p:grpSpPr bwMode="auto">
          <a:xfrm>
            <a:off x="6348413" y="3454400"/>
            <a:ext cx="2684462" cy="3273425"/>
            <a:chOff x="4178" y="2017"/>
            <a:chExt cx="1422" cy="1870"/>
          </a:xfrm>
        </p:grpSpPr>
        <p:pic>
          <p:nvPicPr>
            <p:cNvPr id="5125" name="Picture 11" descr="Spending Uncle Sam's Money">
              <a:extLst>
                <a:ext uri="{FF2B5EF4-FFF2-40B4-BE49-F238E27FC236}">
                  <a16:creationId xmlns:a16="http://schemas.microsoft.com/office/drawing/2014/main" id="{602770F0-E730-AFBC-7DDE-09F4FD4C7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7" t="2254" r="2367" b="3360"/>
            <a:stretch>
              <a:fillRect/>
            </a:stretch>
          </p:blipFill>
          <p:spPr bwMode="auto">
            <a:xfrm>
              <a:off x="4219" y="2017"/>
              <a:ext cx="1360" cy="164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6" name="Rectangle 12">
              <a:extLst>
                <a:ext uri="{FF2B5EF4-FFF2-40B4-BE49-F238E27FC236}">
                  <a16:creationId xmlns:a16="http://schemas.microsoft.com/office/drawing/2014/main" id="{9B0C1CAF-A01B-D0AB-78A3-FBDE7AB7EE19}"/>
                </a:ext>
              </a:extLst>
            </p:cNvPr>
            <p:cNvSpPr>
              <a:spLocks noChangeArrowheads="1"/>
            </p:cNvSpPr>
            <p:nvPr/>
          </p:nvSpPr>
          <p:spPr bwMode="auto">
            <a:xfrm>
              <a:off x="4178" y="3656"/>
              <a:ext cx="14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a:spcBef>
                  <a:spcPct val="20000"/>
                </a:spcBef>
                <a:spcAft>
                  <a:spcPct val="20000"/>
                </a:spcAft>
                <a:buFont typeface="Century Gothic" panose="020B0502020202020204" pitchFamily="34" charset="0"/>
                <a:buChar char="–"/>
                <a:defRPr sz="3200">
                  <a:solidFill>
                    <a:srgbClr val="002060"/>
                  </a:solidFill>
                  <a:latin typeface="Century Gothic" panose="020B0502020202020204" pitchFamily="34" charset="0"/>
                </a:defRPr>
              </a:lvl1pPr>
              <a:lvl2pPr marL="742950" indent="-285750">
                <a:spcBef>
                  <a:spcPct val="20000"/>
                </a:spcBef>
                <a:spcAft>
                  <a:spcPct val="20000"/>
                </a:spcAft>
                <a:buFont typeface="Century Gothic" panose="020B0502020202020204" pitchFamily="34" charset="0"/>
                <a:buChar char="–"/>
                <a:defRPr sz="2800">
                  <a:solidFill>
                    <a:srgbClr val="002060"/>
                  </a:solidFill>
                  <a:latin typeface="Century Gothic" panose="020B0502020202020204" pitchFamily="34" charset="0"/>
                </a:defRPr>
              </a:lvl2pPr>
              <a:lvl3pPr marL="1143000" indent="-228600">
                <a:spcBef>
                  <a:spcPct val="20000"/>
                </a:spcBef>
                <a:spcAft>
                  <a:spcPct val="20000"/>
                </a:spcAft>
                <a:buFont typeface="Century Gothic" panose="020B0502020202020204" pitchFamily="34" charset="0"/>
                <a:buChar char="–"/>
                <a:defRPr sz="2400">
                  <a:solidFill>
                    <a:srgbClr val="002060"/>
                  </a:solidFill>
                  <a:latin typeface="Century Gothic" panose="020B0502020202020204" pitchFamily="34" charset="0"/>
                </a:defRPr>
              </a:lvl3pPr>
              <a:lvl4pPr marL="1600200" indent="-228600">
                <a:spcBef>
                  <a:spcPct val="20000"/>
                </a:spcBef>
                <a:spcAft>
                  <a:spcPct val="20000"/>
                </a:spcAft>
                <a:buFont typeface="Century Gothic" panose="020B0502020202020204" pitchFamily="34" charset="0"/>
                <a:buChar char="–"/>
                <a:defRPr sz="2000">
                  <a:solidFill>
                    <a:srgbClr val="002060"/>
                  </a:solidFill>
                  <a:latin typeface="Century Gothic" panose="020B0502020202020204" pitchFamily="34" charset="0"/>
                </a:defRPr>
              </a:lvl4pPr>
              <a:lvl5pPr marL="2057400" indent="-228600">
                <a:spcBef>
                  <a:spcPct val="20000"/>
                </a:spcBef>
                <a:spcAft>
                  <a:spcPct val="20000"/>
                </a:spcAft>
                <a:buFont typeface="Century Gothic" panose="020B0502020202020204" pitchFamily="34" charset="0"/>
                <a:buChar char="–"/>
                <a:defRPr sz="2000">
                  <a:solidFill>
                    <a:srgbClr val="002060"/>
                  </a:solidFill>
                  <a:latin typeface="Century Gothic" panose="020B0502020202020204" pitchFamily="34" charset="0"/>
                </a:defRPr>
              </a:lvl5pPr>
              <a:lvl6pPr marL="2514600" indent="-228600" eaLnBrk="0" fontAlgn="base" hangingPunct="0">
                <a:spcBef>
                  <a:spcPct val="20000"/>
                </a:spcBef>
                <a:spcAft>
                  <a:spcPct val="20000"/>
                </a:spcAft>
                <a:buFont typeface="Century Gothic" panose="020B0502020202020204" pitchFamily="34" charset="0"/>
                <a:buChar char="–"/>
                <a:defRPr sz="2000">
                  <a:solidFill>
                    <a:srgbClr val="002060"/>
                  </a:solidFill>
                  <a:latin typeface="Century Gothic" panose="020B0502020202020204" pitchFamily="34" charset="0"/>
                </a:defRPr>
              </a:lvl6pPr>
              <a:lvl7pPr marL="2971800" indent="-228600" eaLnBrk="0" fontAlgn="base" hangingPunct="0">
                <a:spcBef>
                  <a:spcPct val="20000"/>
                </a:spcBef>
                <a:spcAft>
                  <a:spcPct val="20000"/>
                </a:spcAft>
                <a:buFont typeface="Century Gothic" panose="020B0502020202020204" pitchFamily="34" charset="0"/>
                <a:buChar char="–"/>
                <a:defRPr sz="2000">
                  <a:solidFill>
                    <a:srgbClr val="002060"/>
                  </a:solidFill>
                  <a:latin typeface="Century Gothic" panose="020B0502020202020204" pitchFamily="34" charset="0"/>
                </a:defRPr>
              </a:lvl7pPr>
              <a:lvl8pPr marL="3429000" indent="-228600" eaLnBrk="0" fontAlgn="base" hangingPunct="0">
                <a:spcBef>
                  <a:spcPct val="20000"/>
                </a:spcBef>
                <a:spcAft>
                  <a:spcPct val="20000"/>
                </a:spcAft>
                <a:buFont typeface="Century Gothic" panose="020B0502020202020204" pitchFamily="34" charset="0"/>
                <a:buChar char="–"/>
                <a:defRPr sz="2000">
                  <a:solidFill>
                    <a:srgbClr val="002060"/>
                  </a:solidFill>
                  <a:latin typeface="Century Gothic" panose="020B0502020202020204" pitchFamily="34" charset="0"/>
                </a:defRPr>
              </a:lvl8pPr>
              <a:lvl9pPr marL="3886200" indent="-228600" eaLnBrk="0" fontAlgn="base" hangingPunct="0">
                <a:spcBef>
                  <a:spcPct val="20000"/>
                </a:spcBef>
                <a:spcAft>
                  <a:spcPct val="20000"/>
                </a:spcAft>
                <a:buFont typeface="Century Gothic" panose="020B0502020202020204" pitchFamily="34" charset="0"/>
                <a:buChar char="–"/>
                <a:defRPr sz="2000">
                  <a:solidFill>
                    <a:srgbClr val="002060"/>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20000"/>
                </a:spcAft>
                <a:buClrTx/>
                <a:buSzTx/>
                <a:buFont typeface="Wingdings" panose="05000000000000000000" pitchFamily="2" charset="2"/>
                <a:buNone/>
                <a:tabLst/>
                <a:defRPr/>
              </a:pPr>
              <a:r>
                <a:rPr kumimoji="0" lang="en-US" altLang="en-US" sz="900" b="0" i="1" u="none" strike="noStrike" kern="1200" cap="none" spc="0" normalizeH="0" baseline="0" noProof="0">
                  <a:ln>
                    <a:noFill/>
                  </a:ln>
                  <a:solidFill>
                    <a:srgbClr val="002060"/>
                  </a:solidFill>
                  <a:effectLst/>
                  <a:uLnTx/>
                  <a:uFillTx/>
                  <a:latin typeface="Arial" panose="020B0604020202020204" pitchFamily="34" charset="0"/>
                  <a:ea typeface="+mn-ea"/>
                  <a:cs typeface="+mn-cs"/>
                </a:rPr>
                <a:t>Spending Uncle Sam’s Money</a:t>
              </a:r>
            </a:p>
            <a:p>
              <a:pPr marL="0" marR="0" lvl="0" indent="0" algn="r" defTabSz="914400" rtl="0" eaLnBrk="1" fontAlgn="base" latinLnBrk="0" hangingPunct="1">
                <a:lnSpc>
                  <a:spcPct val="100000"/>
                </a:lnSpc>
                <a:spcBef>
                  <a:spcPct val="0"/>
                </a:spcBef>
                <a:spcAft>
                  <a:spcPct val="20000"/>
                </a:spcAft>
                <a:buClrTx/>
                <a:buSzTx/>
                <a:buFont typeface="Wingdings" panose="05000000000000000000" pitchFamily="2" charset="2"/>
                <a:buNone/>
                <a:tabLst/>
                <a:defRPr/>
              </a:pPr>
              <a:r>
                <a:rPr kumimoji="0" lang="en-US" altLang="en-US" sz="900" b="0" i="1" u="none" strike="noStrike" kern="1200" cap="none" spc="0" normalizeH="0" baseline="0" noProof="0">
                  <a:ln>
                    <a:noFill/>
                  </a:ln>
                  <a:solidFill>
                    <a:srgbClr val="002060"/>
                  </a:solidFill>
                  <a:effectLst/>
                  <a:uLnTx/>
                  <a:uFillTx/>
                  <a:latin typeface="Arial" panose="020B0604020202020204" pitchFamily="34" charset="0"/>
                  <a:ea typeface="+mn-ea"/>
                  <a:cs typeface="+mn-cs"/>
                </a:rPr>
                <a:t>– T. Dart Walker (1899)</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504A-257E-D81D-C541-1A3F6EBDAD37}"/>
              </a:ext>
            </a:extLst>
          </p:cNvPr>
          <p:cNvSpPr>
            <a:spLocks noGrp="1"/>
          </p:cNvSpPr>
          <p:nvPr>
            <p:ph type="title"/>
          </p:nvPr>
        </p:nvSpPr>
        <p:spPr/>
        <p:txBody>
          <a:bodyPr/>
          <a:lstStyle/>
          <a:p>
            <a:r>
              <a:rPr lang="en-US" dirty="0">
                <a:solidFill>
                  <a:schemeClr val="tx1"/>
                </a:solidFill>
              </a:rPr>
              <a:t>Draft Goals &amp; Objectives</a:t>
            </a:r>
          </a:p>
        </p:txBody>
      </p:sp>
      <p:sp>
        <p:nvSpPr>
          <p:cNvPr id="3" name="Text Placeholder 2">
            <a:extLst>
              <a:ext uri="{FF2B5EF4-FFF2-40B4-BE49-F238E27FC236}">
                <a16:creationId xmlns:a16="http://schemas.microsoft.com/office/drawing/2014/main" id="{CAF4AB59-4B4B-2CDD-1028-E952859BE31B}"/>
              </a:ext>
            </a:extLst>
          </p:cNvPr>
          <p:cNvSpPr>
            <a:spLocks noGrp="1"/>
          </p:cNvSpPr>
          <p:nvPr>
            <p:ph type="body" sz="quarter" idx="11"/>
          </p:nvPr>
        </p:nvSpPr>
        <p:spPr/>
        <p:txBody>
          <a:bodyPr/>
          <a:lstStyle/>
          <a:p>
            <a:pPr marL="342900" marR="0" lvl="0" indent="-342900">
              <a:lnSpc>
                <a:spcPct val="107000"/>
              </a:lnSpc>
              <a:spcBef>
                <a:spcPts val="0"/>
              </a:spcBef>
              <a:spcAft>
                <a:spcPts val="0"/>
              </a:spcAft>
              <a:buFont typeface="+mj-lt"/>
              <a:buAutoNum type="arabi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 roads in Rockingham County are well-maintained.</a:t>
            </a:r>
          </a:p>
          <a:p>
            <a:pPr marL="742950" marR="0" lvl="1" indent="-285750">
              <a:lnSpc>
                <a:spcPct val="107000"/>
              </a:lnSpc>
              <a:spcBef>
                <a:spcPts val="0"/>
              </a:spcBef>
              <a:spcAft>
                <a:spcPts val="0"/>
              </a:spcAft>
              <a:buFont typeface="+mj-lt"/>
              <a:buAutoNum type="alpha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Objective:  Encourage state-maintained roads instead of locally maintained roads (Rockingham County currently has XXXX miles of locally maintained roads).</a:t>
            </a:r>
          </a:p>
          <a:p>
            <a:pPr marL="342900" marR="0" lvl="0" indent="-342900">
              <a:lnSpc>
                <a:spcPct val="107000"/>
              </a:lnSpc>
              <a:spcBef>
                <a:spcPts val="0"/>
              </a:spcBef>
              <a:spcAft>
                <a:spcPts val="0"/>
              </a:spcAft>
              <a:buFont typeface="+mj-lt"/>
              <a:buAutoNum type="arabi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Traveling to destinations and between destinations in Rockingham County is efficient and convenient.</a:t>
            </a:r>
          </a:p>
          <a:p>
            <a:pPr marL="742950" marR="0" lvl="1" indent="-285750">
              <a:lnSpc>
                <a:spcPct val="107000"/>
              </a:lnSpc>
              <a:spcBef>
                <a:spcPts val="0"/>
              </a:spcBef>
              <a:spcAft>
                <a:spcPts val="0"/>
              </a:spcAft>
              <a:buFont typeface="+mj-lt"/>
              <a:buAutoNum type="alpha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Rockingham County is destination focused, considering development of access to destinations as roads are improved and new development is built.</a:t>
            </a:r>
          </a:p>
          <a:p>
            <a:pPr marL="742950" marR="0" lvl="1" indent="-285750">
              <a:lnSpc>
                <a:spcPct val="107000"/>
              </a:lnSpc>
              <a:spcBef>
                <a:spcPts val="0"/>
              </a:spcBef>
              <a:spcAft>
                <a:spcPts val="0"/>
              </a:spcAft>
              <a:buFont typeface="+mj-lt"/>
              <a:buAutoNum type="alpha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Objective:  Roads between municipalities, outdoor destinations, and other key destinations are comfortable to drive, with sufficient lane width, and paved shoulders at a minimum.</a:t>
            </a:r>
          </a:p>
          <a:p>
            <a:pPr marL="742950" marR="0" lvl="1" indent="-285750">
              <a:lnSpc>
                <a:spcPct val="107000"/>
              </a:lnSpc>
              <a:spcBef>
                <a:spcPts val="0"/>
              </a:spcBef>
              <a:spcAft>
                <a:spcPts val="0"/>
              </a:spcAft>
              <a:buFont typeface="+mj-lt"/>
              <a:buAutoNum type="alpha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There are designated and marked bike routes with signage.</a:t>
            </a:r>
          </a:p>
          <a:p>
            <a:pPr marL="742950" marR="0" lvl="1" indent="-285750">
              <a:lnSpc>
                <a:spcPct val="107000"/>
              </a:lnSpc>
              <a:spcBef>
                <a:spcPts val="0"/>
              </a:spcBef>
              <a:spcAft>
                <a:spcPts val="0"/>
              </a:spcAft>
              <a:buFont typeface="+mj-lt"/>
              <a:buAutoNum type="alpha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Recreational areas throughout the county are accessible by all modes.</a:t>
            </a:r>
          </a:p>
          <a:p>
            <a:pPr marL="1143000" marR="0" lvl="2" indent="-228600">
              <a:lnSpc>
                <a:spcPct val="107000"/>
              </a:lnSpc>
              <a:spcBef>
                <a:spcPts val="0"/>
              </a:spcBef>
              <a:spcAft>
                <a:spcPts val="0"/>
              </a:spcAft>
              <a:buFont typeface="+mj-lt"/>
              <a:buAutoNum type="roman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There is a signage system that guides residents and visitors to key recreational areas throughout the county.</a:t>
            </a:r>
          </a:p>
          <a:p>
            <a:pPr marL="1143000" marR="0" lvl="2" indent="-228600">
              <a:lnSpc>
                <a:spcPct val="107000"/>
              </a:lnSpc>
              <a:spcBef>
                <a:spcPts val="0"/>
              </a:spcBef>
              <a:spcAft>
                <a:spcPts val="800"/>
              </a:spcAft>
              <a:buFont typeface="+mj-lt"/>
              <a:buAutoNum type="roman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Area maps identify recreational areas.</a:t>
            </a:r>
          </a:p>
          <a:p>
            <a:pPr marL="0" indent="0" algn="r">
              <a:buNone/>
            </a:pPr>
            <a:r>
              <a:rPr lang="en-US" sz="1600" dirty="0">
                <a:solidFill>
                  <a:schemeClr val="tx1"/>
                </a:solidFill>
                <a:latin typeface="Arial" panose="020B0604020202020204" pitchFamily="34" charset="0"/>
                <a:cs typeface="Arial" panose="020B0604020202020204" pitchFamily="34" charset="0"/>
              </a:rPr>
              <a:t>(Continued on next slide)</a:t>
            </a:r>
          </a:p>
        </p:txBody>
      </p:sp>
      <p:sp>
        <p:nvSpPr>
          <p:cNvPr id="4" name="Text Placeholder 3">
            <a:extLst>
              <a:ext uri="{FF2B5EF4-FFF2-40B4-BE49-F238E27FC236}">
                <a16:creationId xmlns:a16="http://schemas.microsoft.com/office/drawing/2014/main" id="{42C6681E-E5FC-14E2-6FDB-4B479C035CF9}"/>
              </a:ext>
            </a:extLst>
          </p:cNvPr>
          <p:cNvSpPr>
            <a:spLocks noGrp="1"/>
          </p:cNvSpPr>
          <p:nvPr>
            <p:ph type="body" sz="quarter" idx="12"/>
          </p:nvPr>
        </p:nvSpPr>
        <p:spPr/>
        <p:txBody>
          <a:bodyPr/>
          <a:lstStyle/>
          <a:p>
            <a:r>
              <a:rPr lang="en-US" dirty="0"/>
              <a:t>Rockingham County CTP Update 1</a:t>
            </a:r>
          </a:p>
          <a:p>
            <a:endParaRPr lang="en-US" dirty="0"/>
          </a:p>
        </p:txBody>
      </p:sp>
      <p:sp>
        <p:nvSpPr>
          <p:cNvPr id="5" name="Slide Number Placeholder 4">
            <a:extLst>
              <a:ext uri="{FF2B5EF4-FFF2-40B4-BE49-F238E27FC236}">
                <a16:creationId xmlns:a16="http://schemas.microsoft.com/office/drawing/2014/main" id="{9506872F-1D1C-552D-9D77-F857B0A94989}"/>
              </a:ext>
            </a:extLst>
          </p:cNvPr>
          <p:cNvSpPr>
            <a:spLocks noGrp="1"/>
          </p:cNvSpPr>
          <p:nvPr>
            <p:ph type="sldNum" sz="quarter" idx="13"/>
          </p:nvPr>
        </p:nvSpPr>
        <p:spPr/>
        <p:txBody>
          <a:bodyPr/>
          <a:lstStyle/>
          <a:p>
            <a:pPr>
              <a:defRPr/>
            </a:pPr>
            <a:fld id="{3C2E06F5-03C5-4BA5-AE80-2E98A827F366}" type="slidenum">
              <a:rPr lang="en-US" altLang="en-US" smtClean="0"/>
              <a:pPr>
                <a:defRPr/>
              </a:pPr>
              <a:t>20</a:t>
            </a:fld>
            <a:endParaRPr lang="en-US" altLang="en-US" dirty="0"/>
          </a:p>
        </p:txBody>
      </p:sp>
    </p:spTree>
    <p:extLst>
      <p:ext uri="{BB962C8B-B14F-4D97-AF65-F5344CB8AC3E}">
        <p14:creationId xmlns:p14="http://schemas.microsoft.com/office/powerpoint/2010/main" val="1242228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9099-E9C6-2807-1A75-6E3DF437B43D}"/>
              </a:ext>
            </a:extLst>
          </p:cNvPr>
          <p:cNvSpPr>
            <a:spLocks noGrp="1"/>
          </p:cNvSpPr>
          <p:nvPr>
            <p:ph type="title"/>
          </p:nvPr>
        </p:nvSpPr>
        <p:spPr>
          <a:xfrm>
            <a:off x="273899" y="469900"/>
            <a:ext cx="8714189" cy="1143000"/>
          </a:xfrm>
        </p:spPr>
        <p:txBody>
          <a:bodyPr/>
          <a:lstStyle/>
          <a:p>
            <a:r>
              <a:rPr lang="en-US" dirty="0">
                <a:solidFill>
                  <a:schemeClr val="tx1"/>
                </a:solidFill>
              </a:rPr>
              <a:t>Draft Goals &amp; Objectives</a:t>
            </a:r>
          </a:p>
        </p:txBody>
      </p:sp>
      <p:sp>
        <p:nvSpPr>
          <p:cNvPr id="3" name="Text Placeholder 2">
            <a:extLst>
              <a:ext uri="{FF2B5EF4-FFF2-40B4-BE49-F238E27FC236}">
                <a16:creationId xmlns:a16="http://schemas.microsoft.com/office/drawing/2014/main" id="{63F74681-2EF7-E040-6D1D-6D69AA964124}"/>
              </a:ext>
            </a:extLst>
          </p:cNvPr>
          <p:cNvSpPr>
            <a:spLocks noGrp="1"/>
          </p:cNvSpPr>
          <p:nvPr>
            <p:ph type="body" sz="quarter" idx="11"/>
          </p:nvPr>
        </p:nvSpPr>
        <p:spPr/>
        <p:txBody>
          <a:bodyPr/>
          <a:lstStyle/>
          <a:p>
            <a:pPr marL="0" marR="0" lvl="0" indent="0">
              <a:lnSpc>
                <a:spcPct val="107000"/>
              </a:lnSpc>
              <a:spcBef>
                <a:spcPts val="0"/>
              </a:spcBef>
              <a:spcAft>
                <a:spcPts val="0"/>
              </a:spcAft>
              <a:buNone/>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3.  Rockingham County has a safe and accessible multi-modal transportation system.</a:t>
            </a:r>
          </a:p>
          <a:p>
            <a:pPr marL="742950" marR="0" lvl="1" indent="-285750">
              <a:lnSpc>
                <a:spcPct val="107000"/>
              </a:lnSpc>
              <a:spcBef>
                <a:spcPts val="0"/>
              </a:spcBef>
              <a:spcAft>
                <a:spcPts val="0"/>
              </a:spcAft>
              <a:buFont typeface="+mj-lt"/>
              <a:buAutoNum type="alpha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There are safe facilities for vehicles, pedestrians, and bicyclists.</a:t>
            </a:r>
          </a:p>
          <a:p>
            <a:pPr marL="742950" marR="0" lvl="1" indent="-285750">
              <a:lnSpc>
                <a:spcPct val="107000"/>
              </a:lnSpc>
              <a:spcBef>
                <a:spcPts val="0"/>
              </a:spcBef>
              <a:spcAft>
                <a:spcPts val="0"/>
              </a:spcAft>
              <a:buFont typeface="+mj-lt"/>
              <a:buAutoNum type="alpha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Residents have access to public transportation.</a:t>
            </a:r>
          </a:p>
          <a:p>
            <a:pPr marL="1143000" marR="0" lvl="2" indent="-228600">
              <a:lnSpc>
                <a:spcPct val="107000"/>
              </a:lnSpc>
              <a:spcBef>
                <a:spcPts val="0"/>
              </a:spcBef>
              <a:spcAft>
                <a:spcPts val="0"/>
              </a:spcAft>
              <a:buFont typeface="+mj-lt"/>
              <a:buAutoNum type="roman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There is an on-demand public transportation system.</a:t>
            </a:r>
          </a:p>
          <a:p>
            <a:pPr marL="1143000" marR="0" lvl="2" indent="-228600">
              <a:lnSpc>
                <a:spcPct val="107000"/>
              </a:lnSpc>
              <a:spcBef>
                <a:spcPts val="0"/>
              </a:spcBef>
              <a:spcAft>
                <a:spcPts val="0"/>
              </a:spcAft>
              <a:buFont typeface="+mj-lt"/>
              <a:buAutoNum type="roman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Facilities support pedestrians and bicyclists.</a:t>
            </a:r>
          </a:p>
          <a:p>
            <a:pPr marL="1143000" marR="0" lvl="2" indent="-228600">
              <a:lnSpc>
                <a:spcPct val="107000"/>
              </a:lnSpc>
              <a:spcBef>
                <a:spcPts val="0"/>
              </a:spcBef>
              <a:spcAft>
                <a:spcPts val="0"/>
              </a:spcAft>
              <a:buFont typeface="+mj-lt"/>
              <a:buAutoNum type="roman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Sidewalks and Greenways meet ADA requirements.</a:t>
            </a:r>
          </a:p>
          <a:p>
            <a:pPr marL="742950" marR="0" lvl="1" indent="-285750">
              <a:lnSpc>
                <a:spcPct val="107000"/>
              </a:lnSpc>
              <a:spcBef>
                <a:spcPts val="0"/>
              </a:spcBef>
              <a:spcAft>
                <a:spcPts val="0"/>
              </a:spcAft>
              <a:buFont typeface="+mj-lt"/>
              <a:buAutoNum type="alpha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Connected sidewalks and greenways without gaps.</a:t>
            </a:r>
          </a:p>
          <a:p>
            <a:pPr marL="1143000" marR="0" lvl="2" indent="-228600">
              <a:lnSpc>
                <a:spcPct val="107000"/>
              </a:lnSpc>
              <a:spcBef>
                <a:spcPts val="0"/>
              </a:spcBef>
              <a:spcAft>
                <a:spcPts val="0"/>
              </a:spcAft>
              <a:buFont typeface="+mj-lt"/>
              <a:buAutoNum type="roman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Increase existing connectivity by filling in gaps.</a:t>
            </a:r>
          </a:p>
          <a:p>
            <a:pPr marL="742950" marR="0" lvl="1" indent="-285750">
              <a:lnSpc>
                <a:spcPct val="107000"/>
              </a:lnSpc>
              <a:spcBef>
                <a:spcPts val="0"/>
              </a:spcBef>
              <a:spcAft>
                <a:spcPts val="0"/>
              </a:spcAft>
              <a:buFont typeface="+mj-lt"/>
              <a:buAutoNum type="alpha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Incorporate complete streets where possible.</a:t>
            </a:r>
          </a:p>
          <a:p>
            <a:pPr marL="1143000" marR="0" lvl="2" indent="-228600">
              <a:lnSpc>
                <a:spcPct val="107000"/>
              </a:lnSpc>
              <a:spcBef>
                <a:spcPts val="0"/>
              </a:spcBef>
              <a:spcAft>
                <a:spcPts val="0"/>
              </a:spcAft>
              <a:buFont typeface="+mj-lt"/>
              <a:buAutoNum type="roman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Complete streets is a policy and design approach that considers bikes, pedestrians, public transportation, and vehicles.</a:t>
            </a:r>
          </a:p>
          <a:p>
            <a:pPr marL="0" marR="0" lvl="0" indent="0">
              <a:lnSpc>
                <a:spcPct val="107000"/>
              </a:lnSpc>
              <a:spcBef>
                <a:spcPts val="0"/>
              </a:spcBef>
              <a:spcAft>
                <a:spcPts val="0"/>
              </a:spcAft>
              <a:buNone/>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4.  Protection of existing watersheds is a priority.</a:t>
            </a:r>
          </a:p>
          <a:p>
            <a:pPr marL="742950" marR="0" lvl="1" indent="-285750">
              <a:lnSpc>
                <a:spcPct val="107000"/>
              </a:lnSpc>
              <a:spcBef>
                <a:spcPts val="0"/>
              </a:spcBef>
              <a:spcAft>
                <a:spcPts val="0"/>
              </a:spcAft>
              <a:buFont typeface="+mj-lt"/>
              <a:buAutoNum type="alpha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Encourage cluster development within the watershed (area of land that drains water into a waterbody).</a:t>
            </a:r>
          </a:p>
          <a:p>
            <a:pPr marL="1143000" marR="0" lvl="2" indent="-228600">
              <a:lnSpc>
                <a:spcPct val="107000"/>
              </a:lnSpc>
              <a:spcBef>
                <a:spcPts val="0"/>
              </a:spcBef>
              <a:spcAft>
                <a:spcPts val="0"/>
              </a:spcAft>
              <a:buFont typeface="+mj-lt"/>
              <a:buAutoNum type="roman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Reduce lot sizes and setbacks to promote conservation of open space.</a:t>
            </a:r>
          </a:p>
          <a:p>
            <a:pPr marL="1143000" marR="0" lvl="2" indent="-228600">
              <a:lnSpc>
                <a:spcPct val="107000"/>
              </a:lnSpc>
              <a:spcBef>
                <a:spcPts val="0"/>
              </a:spcBef>
              <a:spcAft>
                <a:spcPts val="800"/>
              </a:spcAft>
              <a:buFont typeface="+mj-lt"/>
              <a:buAutoNum type="romanLcPeriod"/>
            </a:pPr>
            <a:r>
              <a:rPr lang="en-US"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Minimize stream buffer impacts.</a:t>
            </a:r>
          </a:p>
          <a:p>
            <a:endParaRPr lang="en-US" dirty="0"/>
          </a:p>
        </p:txBody>
      </p:sp>
      <p:sp>
        <p:nvSpPr>
          <p:cNvPr id="4" name="Text Placeholder 3">
            <a:extLst>
              <a:ext uri="{FF2B5EF4-FFF2-40B4-BE49-F238E27FC236}">
                <a16:creationId xmlns:a16="http://schemas.microsoft.com/office/drawing/2014/main" id="{99FA2C57-38D5-33B4-42F6-C9A305B3FD95}"/>
              </a:ext>
            </a:extLst>
          </p:cNvPr>
          <p:cNvSpPr>
            <a:spLocks noGrp="1"/>
          </p:cNvSpPr>
          <p:nvPr>
            <p:ph type="body" sz="quarter" idx="12"/>
          </p:nvPr>
        </p:nvSpPr>
        <p:spPr/>
        <p:txBody>
          <a:bodyPr/>
          <a:lstStyle/>
          <a:p>
            <a:r>
              <a:rPr lang="en-US" dirty="0"/>
              <a:t>Rockingham County CTP Update 1</a:t>
            </a:r>
          </a:p>
          <a:p>
            <a:endParaRPr lang="en-US" dirty="0"/>
          </a:p>
        </p:txBody>
      </p:sp>
      <p:sp>
        <p:nvSpPr>
          <p:cNvPr id="5" name="Slide Number Placeholder 4">
            <a:extLst>
              <a:ext uri="{FF2B5EF4-FFF2-40B4-BE49-F238E27FC236}">
                <a16:creationId xmlns:a16="http://schemas.microsoft.com/office/drawing/2014/main" id="{A1ED545E-4624-0D64-57E7-9A1F63CB72A4}"/>
              </a:ext>
            </a:extLst>
          </p:cNvPr>
          <p:cNvSpPr>
            <a:spLocks noGrp="1"/>
          </p:cNvSpPr>
          <p:nvPr>
            <p:ph type="sldNum" sz="quarter" idx="13"/>
          </p:nvPr>
        </p:nvSpPr>
        <p:spPr/>
        <p:txBody>
          <a:bodyPr/>
          <a:lstStyle/>
          <a:p>
            <a:pPr>
              <a:defRPr/>
            </a:pPr>
            <a:fld id="{3C2E06F5-03C5-4BA5-AE80-2E98A827F366}" type="slidenum">
              <a:rPr lang="en-US" altLang="en-US" smtClean="0"/>
              <a:pPr>
                <a:defRPr/>
              </a:pPr>
              <a:t>21</a:t>
            </a:fld>
            <a:endParaRPr lang="en-US" altLang="en-US" dirty="0"/>
          </a:p>
        </p:txBody>
      </p:sp>
    </p:spTree>
    <p:extLst>
      <p:ext uri="{BB962C8B-B14F-4D97-AF65-F5344CB8AC3E}">
        <p14:creationId xmlns:p14="http://schemas.microsoft.com/office/powerpoint/2010/main" val="4283524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475B-5139-382A-C76F-F15E691885BC}"/>
              </a:ext>
            </a:extLst>
          </p:cNvPr>
          <p:cNvSpPr>
            <a:spLocks noGrp="1"/>
          </p:cNvSpPr>
          <p:nvPr>
            <p:ph type="title"/>
          </p:nvPr>
        </p:nvSpPr>
        <p:spPr>
          <a:xfrm>
            <a:off x="457200" y="469900"/>
            <a:ext cx="8382000" cy="660810"/>
          </a:xfrm>
        </p:spPr>
        <p:txBody>
          <a:bodyPr/>
          <a:lstStyle/>
          <a:p>
            <a:r>
              <a:rPr lang="en-US" sz="3800" dirty="0">
                <a:solidFill>
                  <a:schemeClr val="tx1"/>
                </a:solidFill>
              </a:rPr>
              <a:t>Key Destinations have been Identified</a:t>
            </a:r>
          </a:p>
        </p:txBody>
      </p:sp>
      <p:sp>
        <p:nvSpPr>
          <p:cNvPr id="4" name="Text Placeholder 3">
            <a:extLst>
              <a:ext uri="{FF2B5EF4-FFF2-40B4-BE49-F238E27FC236}">
                <a16:creationId xmlns:a16="http://schemas.microsoft.com/office/drawing/2014/main" id="{F1731FEE-C9B8-224E-5919-71B59B0ABDB8}"/>
              </a:ext>
            </a:extLst>
          </p:cNvPr>
          <p:cNvSpPr>
            <a:spLocks noGrp="1"/>
          </p:cNvSpPr>
          <p:nvPr>
            <p:ph type="body" sz="quarter" idx="12"/>
          </p:nvPr>
        </p:nvSpPr>
        <p:spPr/>
        <p:txBody>
          <a:bodyPr/>
          <a:lstStyle/>
          <a:p>
            <a:r>
              <a:rPr lang="en-US" dirty="0"/>
              <a:t>Rockingham County CTP Update 1</a:t>
            </a:r>
          </a:p>
          <a:p>
            <a:endParaRPr lang="en-US" dirty="0"/>
          </a:p>
        </p:txBody>
      </p:sp>
      <p:sp>
        <p:nvSpPr>
          <p:cNvPr id="5" name="Slide Number Placeholder 4">
            <a:extLst>
              <a:ext uri="{FF2B5EF4-FFF2-40B4-BE49-F238E27FC236}">
                <a16:creationId xmlns:a16="http://schemas.microsoft.com/office/drawing/2014/main" id="{DB4D6C0F-A72B-12F5-45E2-A942F7BBB4BD}"/>
              </a:ext>
            </a:extLst>
          </p:cNvPr>
          <p:cNvSpPr>
            <a:spLocks noGrp="1"/>
          </p:cNvSpPr>
          <p:nvPr>
            <p:ph type="sldNum" sz="quarter" idx="13"/>
          </p:nvPr>
        </p:nvSpPr>
        <p:spPr/>
        <p:txBody>
          <a:bodyPr/>
          <a:lstStyle/>
          <a:p>
            <a:pPr>
              <a:defRPr/>
            </a:pPr>
            <a:fld id="{3C2E06F5-03C5-4BA5-AE80-2E98A827F366}" type="slidenum">
              <a:rPr lang="en-US" altLang="en-US" smtClean="0"/>
              <a:pPr>
                <a:defRPr/>
              </a:pPr>
              <a:t>22</a:t>
            </a:fld>
            <a:endParaRPr lang="en-US" altLang="en-US" dirty="0"/>
          </a:p>
        </p:txBody>
      </p:sp>
      <p:sp>
        <p:nvSpPr>
          <p:cNvPr id="9" name="TextBox 8">
            <a:extLst>
              <a:ext uri="{FF2B5EF4-FFF2-40B4-BE49-F238E27FC236}">
                <a16:creationId xmlns:a16="http://schemas.microsoft.com/office/drawing/2014/main" id="{25FA7548-15AE-67FC-8411-4498FEE49432}"/>
              </a:ext>
            </a:extLst>
          </p:cNvPr>
          <p:cNvSpPr txBox="1"/>
          <p:nvPr/>
        </p:nvSpPr>
        <p:spPr>
          <a:xfrm>
            <a:off x="870155" y="1120877"/>
            <a:ext cx="7816645" cy="5478423"/>
          </a:xfrm>
          <a:prstGeom prst="rect">
            <a:avLst/>
          </a:prstGeom>
          <a:noFill/>
        </p:spPr>
        <p:txBody>
          <a:bodyPr wrap="square" numCol="2" rtlCol="0">
            <a:spAutoFit/>
          </a:bodyPr>
          <a:lstStyle/>
          <a:p>
            <a:r>
              <a:rPr lang="en-US" sz="1400" dirty="0">
                <a:latin typeface="Arial" panose="020B0604020202020204" pitchFamily="34" charset="0"/>
                <a:cs typeface="Arial" panose="020B0604020202020204" pitchFamily="34" charset="0"/>
              </a:rPr>
              <a:t>Behavioral Health Urgent Care Center (Wentworth)</a:t>
            </a:r>
          </a:p>
          <a:p>
            <a:r>
              <a:rPr lang="en-US" sz="1400" dirty="0">
                <a:latin typeface="Arial" panose="020B0604020202020204" pitchFamily="34" charset="0"/>
                <a:cs typeface="Arial" panose="020B0604020202020204" pitchFamily="34" charset="0"/>
              </a:rPr>
              <a:t>Boone Road Community Building</a:t>
            </a:r>
          </a:p>
          <a:p>
            <a:r>
              <a:rPr lang="en-US" sz="1400" dirty="0">
                <a:latin typeface="Arial" panose="020B0604020202020204" pitchFamily="34" charset="0"/>
                <a:cs typeface="Arial" panose="020B0604020202020204" pitchFamily="34" charset="0"/>
              </a:rPr>
              <a:t>Boys and Girls Club of Eden</a:t>
            </a:r>
          </a:p>
          <a:p>
            <a:r>
              <a:rPr lang="en-US" sz="1400" dirty="0">
                <a:latin typeface="Arial" panose="020B0604020202020204" pitchFamily="34" charset="0"/>
                <a:cs typeface="Arial" panose="020B0604020202020204" pitchFamily="34" charset="0"/>
              </a:rPr>
              <a:t>Bridge St Rec Center</a:t>
            </a:r>
          </a:p>
          <a:p>
            <a:r>
              <a:rPr lang="en-US" sz="1400" dirty="0">
                <a:latin typeface="Arial" panose="020B0604020202020204" pitchFamily="34" charset="0"/>
                <a:cs typeface="Arial" panose="020B0604020202020204" pitchFamily="34" charset="0"/>
              </a:rPr>
              <a:t>Community College</a:t>
            </a:r>
          </a:p>
          <a:p>
            <a:r>
              <a:rPr lang="en-US" sz="1400" dirty="0">
                <a:latin typeface="Arial" panose="020B0604020202020204" pitchFamily="34" charset="0"/>
                <a:cs typeface="Arial" panose="020B0604020202020204" pitchFamily="34" charset="0"/>
              </a:rPr>
              <a:t>Community Parks (All)</a:t>
            </a:r>
          </a:p>
          <a:p>
            <a:r>
              <a:rPr lang="en-US" sz="1400" dirty="0">
                <a:latin typeface="Arial" panose="020B0604020202020204" pitchFamily="34" charset="0"/>
                <a:cs typeface="Arial" panose="020B0604020202020204" pitchFamily="34" charset="0"/>
              </a:rPr>
              <a:t>Cone Health at Annie Penn</a:t>
            </a:r>
          </a:p>
          <a:p>
            <a:r>
              <a:rPr lang="en-US" sz="1400" dirty="0">
                <a:latin typeface="Arial" panose="020B0604020202020204" pitchFamily="34" charset="0"/>
                <a:cs typeface="Arial" panose="020B0604020202020204" pitchFamily="34" charset="0"/>
              </a:rPr>
              <a:t>Downtowns of all municipalities </a:t>
            </a:r>
          </a:p>
          <a:p>
            <a:r>
              <a:rPr lang="en-US" sz="1400" dirty="0">
                <a:latin typeface="Arial" panose="020B0604020202020204" pitchFamily="34" charset="0"/>
                <a:cs typeface="Arial" panose="020B0604020202020204" pitchFamily="34" charset="0"/>
              </a:rPr>
              <a:t>Eden Public Library</a:t>
            </a:r>
          </a:p>
          <a:p>
            <a:r>
              <a:rPr lang="en-US" sz="1400" dirty="0">
                <a:latin typeface="Arial" panose="020B0604020202020204" pitchFamily="34" charset="0"/>
                <a:cs typeface="Arial" panose="020B0604020202020204" pitchFamily="34" charset="0"/>
              </a:rPr>
              <a:t>Garden of Eden Senior Center</a:t>
            </a:r>
          </a:p>
          <a:p>
            <a:r>
              <a:rPr lang="en-US" sz="1400" dirty="0">
                <a:latin typeface="Arial" panose="020B0604020202020204" pitchFamily="34" charset="0"/>
                <a:cs typeface="Arial" panose="020B0604020202020204" pitchFamily="34" charset="0"/>
              </a:rPr>
              <a:t>Haw River State Park</a:t>
            </a:r>
          </a:p>
          <a:p>
            <a:r>
              <a:rPr lang="en-US" sz="1400" dirty="0">
                <a:latin typeface="Arial" panose="020B0604020202020204" pitchFamily="34" charset="0"/>
                <a:cs typeface="Arial" panose="020B0604020202020204" pitchFamily="34" charset="0"/>
              </a:rPr>
              <a:t>Industrial Parks (All)</a:t>
            </a:r>
          </a:p>
          <a:p>
            <a:r>
              <a:rPr lang="en-US" sz="1400" dirty="0">
                <a:latin typeface="Arial" panose="020B0604020202020204" pitchFamily="34" charset="0"/>
                <a:cs typeface="Arial" panose="020B0604020202020204" pitchFamily="34" charset="0"/>
              </a:rPr>
              <a:t>Judicial Center</a:t>
            </a:r>
          </a:p>
          <a:p>
            <a:r>
              <a:rPr lang="en-US" sz="1400" dirty="0">
                <a:latin typeface="Arial" panose="020B0604020202020204" pitchFamily="34" charset="0"/>
                <a:cs typeface="Arial" panose="020B0604020202020204" pitchFamily="34" charset="0"/>
              </a:rPr>
              <a:t>Key Destination</a:t>
            </a:r>
          </a:p>
          <a:p>
            <a:r>
              <a:rPr lang="en-US" sz="1400" dirty="0">
                <a:latin typeface="Arial" panose="020B0604020202020204" pitchFamily="34" charset="0"/>
                <a:cs typeface="Arial" panose="020B0604020202020204" pitchFamily="34" charset="0"/>
              </a:rPr>
              <a:t>Lake Reidsville</a:t>
            </a:r>
          </a:p>
          <a:p>
            <a:r>
              <a:rPr lang="en-US" sz="1400" dirty="0">
                <a:latin typeface="Arial" panose="020B0604020202020204" pitchFamily="34" charset="0"/>
                <a:cs typeface="Arial" panose="020B0604020202020204" pitchFamily="34" charset="0"/>
              </a:rPr>
              <a:t>Lowes Grocery (Reidsville)</a:t>
            </a:r>
          </a:p>
          <a:p>
            <a:r>
              <a:rPr lang="en-US" sz="1400" dirty="0">
                <a:latin typeface="Arial" panose="020B0604020202020204" pitchFamily="34" charset="0"/>
                <a:cs typeface="Arial" panose="020B0604020202020204" pitchFamily="34" charset="0"/>
              </a:rPr>
              <a:t>Lowes Home Improvement (Mayodan)</a:t>
            </a:r>
          </a:p>
          <a:p>
            <a:r>
              <a:rPr lang="en-US" sz="1400" dirty="0">
                <a:latin typeface="Arial" panose="020B0604020202020204" pitchFamily="34" charset="0"/>
                <a:cs typeface="Arial" panose="020B0604020202020204" pitchFamily="34" charset="0"/>
              </a:rPr>
              <a:t>M &amp; M Rec Center</a:t>
            </a:r>
          </a:p>
          <a:p>
            <a:r>
              <a:rPr lang="en-US" sz="1400" dirty="0">
                <a:latin typeface="Arial" panose="020B0604020202020204" pitchFamily="34" charset="0"/>
                <a:cs typeface="Arial" panose="020B0604020202020204" pitchFamily="34" charset="0"/>
              </a:rPr>
              <a:t>Madison and Mayodan Park and Rec Department and Senior Center</a:t>
            </a:r>
          </a:p>
          <a:p>
            <a:r>
              <a:rPr lang="en-US" sz="1400" dirty="0">
                <a:latin typeface="Arial" panose="020B0604020202020204" pitchFamily="34" charset="0"/>
                <a:cs typeface="Arial" panose="020B0604020202020204" pitchFamily="34" charset="0"/>
              </a:rPr>
              <a:t>Madison Dry Goods and Country Store + Lawson Family Tragedy Museum</a:t>
            </a:r>
          </a:p>
          <a:p>
            <a:r>
              <a:rPr lang="en-US" sz="1400" dirty="0">
                <a:latin typeface="Arial" panose="020B0604020202020204" pitchFamily="34" charset="0"/>
                <a:cs typeface="Arial" panose="020B0604020202020204" pitchFamily="34" charset="0"/>
              </a:rPr>
              <a:t>Madison- Mayodan Public Library</a:t>
            </a:r>
          </a:p>
          <a:p>
            <a:r>
              <a:rPr lang="en-US" sz="1400" dirty="0">
                <a:latin typeface="Arial" panose="020B0604020202020204" pitchFamily="34" charset="0"/>
                <a:cs typeface="Arial" panose="020B0604020202020204" pitchFamily="34" charset="0"/>
              </a:rPr>
              <a:t>Mayo River State Park</a:t>
            </a:r>
          </a:p>
          <a:p>
            <a:r>
              <a:rPr lang="en-US" sz="1400" dirty="0">
                <a:latin typeface="Arial" panose="020B0604020202020204" pitchFamily="34" charset="0"/>
                <a:cs typeface="Arial" panose="020B0604020202020204" pitchFamily="34" charset="0"/>
              </a:rPr>
              <a:t>Mayodan Arts Center</a:t>
            </a:r>
          </a:p>
          <a:p>
            <a:r>
              <a:rPr lang="en-US" sz="1400" dirty="0">
                <a:latin typeface="Arial" panose="020B0604020202020204" pitchFamily="34" charset="0"/>
                <a:cs typeface="Arial" panose="020B0604020202020204" pitchFamily="34" charset="0"/>
              </a:rPr>
              <a:t>Mill Ave Rec Center</a:t>
            </a:r>
          </a:p>
          <a:p>
            <a:r>
              <a:rPr lang="en-US" sz="1400" dirty="0">
                <a:latin typeface="Arial" panose="020B0604020202020204" pitchFamily="34" charset="0"/>
                <a:cs typeface="Arial" panose="020B0604020202020204" pitchFamily="34" charset="0"/>
              </a:rPr>
              <a:t>Museums (All)</a:t>
            </a:r>
          </a:p>
          <a:p>
            <a:r>
              <a:rPr lang="en-US" sz="1400" dirty="0">
                <a:latin typeface="Arial" panose="020B0604020202020204" pitchFamily="34" charset="0"/>
                <a:cs typeface="Arial" panose="020B0604020202020204" pitchFamily="34" charset="0"/>
              </a:rPr>
              <a:t>Reidsville Center for Active Retirement Enterprise</a:t>
            </a:r>
          </a:p>
          <a:p>
            <a:r>
              <a:rPr lang="en-US" sz="1400" dirty="0">
                <a:latin typeface="Arial" panose="020B0604020202020204" pitchFamily="34" charset="0"/>
                <a:cs typeface="Arial" panose="020B0604020202020204" pitchFamily="34" charset="0"/>
              </a:rPr>
              <a:t>Reidsville Family YMCA</a:t>
            </a:r>
          </a:p>
          <a:p>
            <a:r>
              <a:rPr lang="en-US" sz="1400" dirty="0">
                <a:latin typeface="Arial" panose="020B0604020202020204" pitchFamily="34" charset="0"/>
                <a:cs typeface="Arial" panose="020B0604020202020204" pitchFamily="34" charset="0"/>
              </a:rPr>
              <a:t>Reidsville Farmer’s Market/Downtown Square</a:t>
            </a:r>
          </a:p>
          <a:p>
            <a:r>
              <a:rPr lang="en-US" sz="1400" dirty="0">
                <a:latin typeface="Arial" panose="020B0604020202020204" pitchFamily="34" charset="0"/>
                <a:cs typeface="Arial" panose="020B0604020202020204" pitchFamily="34" charset="0"/>
              </a:rPr>
              <a:t>Reidsville Public Library </a:t>
            </a:r>
          </a:p>
          <a:p>
            <a:r>
              <a:rPr lang="en-US" sz="1400" dirty="0">
                <a:latin typeface="Arial" panose="020B0604020202020204" pitchFamily="34" charset="0"/>
                <a:cs typeface="Arial" panose="020B0604020202020204" pitchFamily="34" charset="0"/>
              </a:rPr>
              <a:t>Reidsville Teen Center</a:t>
            </a:r>
          </a:p>
          <a:p>
            <a:r>
              <a:rPr lang="en-US" sz="1400" dirty="0">
                <a:latin typeface="Arial" panose="020B0604020202020204" pitchFamily="34" charset="0"/>
                <a:cs typeface="Arial" panose="020B0604020202020204" pitchFamily="34" charset="0"/>
              </a:rPr>
              <a:t>Rockingham County Arts Council </a:t>
            </a:r>
          </a:p>
          <a:p>
            <a:r>
              <a:rPr lang="en-US" sz="1400" dirty="0">
                <a:latin typeface="Arial" panose="020B0604020202020204" pitchFamily="34" charset="0"/>
                <a:cs typeface="Arial" panose="020B0604020202020204" pitchFamily="34" charset="0"/>
              </a:rPr>
              <a:t>Rockingham Governmental Center (Department of Social Services and Health Department) </a:t>
            </a:r>
          </a:p>
          <a:p>
            <a:r>
              <a:rPr lang="en-US" sz="1400" dirty="0">
                <a:latin typeface="Arial" panose="020B0604020202020204" pitchFamily="34" charset="0"/>
                <a:cs typeface="Arial" panose="020B0604020202020204" pitchFamily="34" charset="0"/>
              </a:rPr>
              <a:t>Rockingham Showcase</a:t>
            </a:r>
          </a:p>
          <a:p>
            <a:r>
              <a:rPr lang="en-US" sz="1400" dirty="0">
                <a:latin typeface="Arial" panose="020B0604020202020204" pitchFamily="34" charset="0"/>
                <a:cs typeface="Arial" panose="020B0604020202020204" pitchFamily="34" charset="0"/>
              </a:rPr>
              <a:t>Schools (Private, Elementary, Middle, High) </a:t>
            </a:r>
          </a:p>
          <a:p>
            <a:r>
              <a:rPr lang="en-US" sz="1400" dirty="0">
                <a:latin typeface="Arial" panose="020B0604020202020204" pitchFamily="34" charset="0"/>
                <a:cs typeface="Arial" panose="020B0604020202020204" pitchFamily="34" charset="0"/>
              </a:rPr>
              <a:t>Sky’s the Limit All-Inclusive Park </a:t>
            </a:r>
          </a:p>
          <a:p>
            <a:r>
              <a:rPr lang="en-US" sz="1400" dirty="0">
                <a:latin typeface="Arial" panose="020B0604020202020204" pitchFamily="34" charset="0"/>
                <a:cs typeface="Arial" panose="020B0604020202020204" pitchFamily="34" charset="0"/>
              </a:rPr>
              <a:t>Stoneville Public Library </a:t>
            </a:r>
          </a:p>
          <a:p>
            <a:r>
              <a:rPr lang="en-US" sz="1400" dirty="0">
                <a:latin typeface="Arial" panose="020B0604020202020204" pitchFamily="34" charset="0"/>
                <a:cs typeface="Arial" panose="020B0604020202020204" pitchFamily="34" charset="0"/>
              </a:rPr>
              <a:t>Theatre Guild of Rockingham</a:t>
            </a:r>
          </a:p>
          <a:p>
            <a:r>
              <a:rPr lang="en-US" sz="1400" dirty="0">
                <a:latin typeface="Arial" panose="020B0604020202020204" pitchFamily="34" charset="0"/>
                <a:cs typeface="Arial" panose="020B0604020202020204" pitchFamily="34" charset="0"/>
              </a:rPr>
              <a:t>UNC Health Rockingham </a:t>
            </a:r>
          </a:p>
          <a:p>
            <a:r>
              <a:rPr lang="en-US" sz="1400" dirty="0">
                <a:latin typeface="Arial" panose="020B0604020202020204" pitchFamily="34" charset="0"/>
                <a:cs typeface="Arial" panose="020B0604020202020204" pitchFamily="34" charset="0"/>
              </a:rPr>
              <a:t>Walking/Nature Trails (All)</a:t>
            </a:r>
          </a:p>
          <a:p>
            <a:r>
              <a:rPr lang="en-US" sz="1400" dirty="0">
                <a:latin typeface="Arial" panose="020B0604020202020204" pitchFamily="34" charset="0"/>
                <a:cs typeface="Arial" panose="020B0604020202020204" pitchFamily="34" charset="0"/>
              </a:rPr>
              <a:t>Walmart (Eden)</a:t>
            </a:r>
          </a:p>
          <a:p>
            <a:r>
              <a:rPr lang="en-US" sz="1400" dirty="0">
                <a:latin typeface="Arial" panose="020B0604020202020204" pitchFamily="34" charset="0"/>
                <a:cs typeface="Arial" panose="020B0604020202020204" pitchFamily="34" charset="0"/>
              </a:rPr>
              <a:t>Walmart (Mayodan)</a:t>
            </a:r>
          </a:p>
          <a:p>
            <a:r>
              <a:rPr lang="en-US" sz="1400" dirty="0">
                <a:latin typeface="Arial" panose="020B0604020202020204" pitchFamily="34" charset="0"/>
                <a:cs typeface="Arial" panose="020B0604020202020204" pitchFamily="34" charset="0"/>
              </a:rPr>
              <a:t>Walmart (Reidsville)</a:t>
            </a:r>
          </a:p>
          <a:p>
            <a:r>
              <a:rPr lang="en-US" sz="1400" dirty="0">
                <a:latin typeface="Arial" panose="020B0604020202020204" pitchFamily="34" charset="0"/>
                <a:cs typeface="Arial" panose="020B0604020202020204" pitchFamily="34" charset="0"/>
              </a:rPr>
              <a:t>Western Rockingham Farmers Market (Seasonal) </a:t>
            </a:r>
          </a:p>
          <a:p>
            <a:r>
              <a:rPr lang="en-US" sz="1400" dirty="0">
                <a:latin typeface="Arial" panose="020B0604020202020204" pitchFamily="34" charset="0"/>
                <a:cs typeface="Arial" panose="020B0604020202020204" pitchFamily="34" charset="0"/>
              </a:rPr>
              <a:t>YMCA – F.C Buck </a:t>
            </a:r>
            <a:r>
              <a:rPr lang="en-US" sz="1400" dirty="0" err="1">
                <a:latin typeface="Arial" panose="020B0604020202020204" pitchFamily="34" charset="0"/>
                <a:cs typeface="Arial" panose="020B0604020202020204" pitchFamily="34" charset="0"/>
              </a:rPr>
              <a:t>Dumain</a:t>
            </a:r>
            <a:r>
              <a:rPr lang="en-US" sz="1400" dirty="0">
                <a:latin typeface="Arial" panose="020B0604020202020204" pitchFamily="34" charset="0"/>
                <a:cs typeface="Arial" panose="020B0604020202020204" pitchFamily="34" charset="0"/>
              </a:rPr>
              <a:t> Youth Center</a:t>
            </a:r>
          </a:p>
        </p:txBody>
      </p:sp>
    </p:spTree>
    <p:extLst>
      <p:ext uri="{BB962C8B-B14F-4D97-AF65-F5344CB8AC3E}">
        <p14:creationId xmlns:p14="http://schemas.microsoft.com/office/powerpoint/2010/main" val="3361529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3837-B46E-F5B0-BD29-AD6CA0946FCB}"/>
              </a:ext>
            </a:extLst>
          </p:cNvPr>
          <p:cNvSpPr>
            <a:spLocks noGrp="1"/>
          </p:cNvSpPr>
          <p:nvPr>
            <p:ph type="title"/>
          </p:nvPr>
        </p:nvSpPr>
        <p:spPr>
          <a:xfrm>
            <a:off x="723901" y="318202"/>
            <a:ext cx="8229600" cy="1143000"/>
          </a:xfrm>
        </p:spPr>
        <p:txBody>
          <a:bodyPr/>
          <a:lstStyle/>
          <a:p>
            <a:r>
              <a:rPr lang="en-US" sz="3600" dirty="0">
                <a:solidFill>
                  <a:schemeClr val="tx1"/>
                </a:solidFill>
              </a:rPr>
              <a:t>2022 Volume/Capacity Analysis</a:t>
            </a:r>
          </a:p>
        </p:txBody>
      </p:sp>
      <p:sp>
        <p:nvSpPr>
          <p:cNvPr id="4" name="Text Placeholder 3">
            <a:extLst>
              <a:ext uri="{FF2B5EF4-FFF2-40B4-BE49-F238E27FC236}">
                <a16:creationId xmlns:a16="http://schemas.microsoft.com/office/drawing/2014/main" id="{85BAE7BF-8BE0-C60D-E59C-704E61E4B045}"/>
              </a:ext>
            </a:extLst>
          </p:cNvPr>
          <p:cNvSpPr>
            <a:spLocks noGrp="1"/>
          </p:cNvSpPr>
          <p:nvPr>
            <p:ph type="body" sz="quarter" idx="12"/>
          </p:nvPr>
        </p:nvSpPr>
        <p:spPr/>
        <p:txBody>
          <a:bodyPr/>
          <a:lstStyle/>
          <a:p>
            <a:r>
              <a:rPr lang="en-US" dirty="0"/>
              <a:t>Rockingham County CTP Update 1</a:t>
            </a:r>
          </a:p>
          <a:p>
            <a:endParaRPr lang="en-US" dirty="0"/>
          </a:p>
        </p:txBody>
      </p:sp>
      <p:sp>
        <p:nvSpPr>
          <p:cNvPr id="5" name="Slide Number Placeholder 4">
            <a:extLst>
              <a:ext uri="{FF2B5EF4-FFF2-40B4-BE49-F238E27FC236}">
                <a16:creationId xmlns:a16="http://schemas.microsoft.com/office/drawing/2014/main" id="{448D268C-8B4E-0B82-C5AC-D837B08A49FD}"/>
              </a:ext>
            </a:extLst>
          </p:cNvPr>
          <p:cNvSpPr>
            <a:spLocks noGrp="1"/>
          </p:cNvSpPr>
          <p:nvPr>
            <p:ph type="sldNum" sz="quarter" idx="13"/>
          </p:nvPr>
        </p:nvSpPr>
        <p:spPr/>
        <p:txBody>
          <a:bodyPr/>
          <a:lstStyle/>
          <a:p>
            <a:pPr>
              <a:defRPr/>
            </a:pPr>
            <a:fld id="{3C2E06F5-03C5-4BA5-AE80-2E98A827F366}" type="slidenum">
              <a:rPr lang="en-US" altLang="en-US" smtClean="0"/>
              <a:pPr>
                <a:defRPr/>
              </a:pPr>
              <a:t>23</a:t>
            </a:fld>
            <a:endParaRPr lang="en-US" altLang="en-US" dirty="0"/>
          </a:p>
        </p:txBody>
      </p:sp>
      <p:pic>
        <p:nvPicPr>
          <p:cNvPr id="9" name="Picture 8">
            <a:extLst>
              <a:ext uri="{FF2B5EF4-FFF2-40B4-BE49-F238E27FC236}">
                <a16:creationId xmlns:a16="http://schemas.microsoft.com/office/drawing/2014/main" id="{16A537BE-7869-35A0-4AC9-F4D570414790}"/>
              </a:ext>
            </a:extLst>
          </p:cNvPr>
          <p:cNvPicPr>
            <a:picLocks noChangeAspect="1"/>
          </p:cNvPicPr>
          <p:nvPr/>
        </p:nvPicPr>
        <p:blipFill rotWithShape="1">
          <a:blip r:embed="rId2"/>
          <a:srcRect l="2396" t="1327" r="1259" b="1996"/>
          <a:stretch/>
        </p:blipFill>
        <p:spPr>
          <a:xfrm>
            <a:off x="495124" y="1213699"/>
            <a:ext cx="8378488" cy="5461424"/>
          </a:xfrm>
          <a:prstGeom prst="rect">
            <a:avLst/>
          </a:prstGeom>
        </p:spPr>
      </p:pic>
    </p:spTree>
    <p:extLst>
      <p:ext uri="{BB962C8B-B14F-4D97-AF65-F5344CB8AC3E}">
        <p14:creationId xmlns:p14="http://schemas.microsoft.com/office/powerpoint/2010/main" val="910856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834C4-CCC9-C8D4-8DE0-742B3EC26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E9DFB0-531B-3BF0-A896-2162CEADBF06}"/>
              </a:ext>
            </a:extLst>
          </p:cNvPr>
          <p:cNvSpPr>
            <a:spLocks noGrp="1"/>
          </p:cNvSpPr>
          <p:nvPr>
            <p:ph type="title"/>
          </p:nvPr>
        </p:nvSpPr>
        <p:spPr>
          <a:xfrm>
            <a:off x="628650" y="178283"/>
            <a:ext cx="7886700" cy="1061245"/>
          </a:xfrm>
        </p:spPr>
        <p:txBody>
          <a:bodyPr>
            <a:normAutofit fontScale="90000"/>
          </a:bodyPr>
          <a:lstStyle/>
          <a:p>
            <a:r>
              <a:rPr lang="en-US" sz="4000" i="0" dirty="0">
                <a:solidFill>
                  <a:schemeClr val="tx1"/>
                </a:solidFill>
                <a:latin typeface="Arial" panose="020B0604020202020204" pitchFamily="34" charset="0"/>
                <a:cs typeface="Arial" panose="020B0604020202020204" pitchFamily="34" charset="0"/>
              </a:rPr>
              <a:t>Vision, Goals and Objectives Survey</a:t>
            </a:r>
          </a:p>
        </p:txBody>
      </p:sp>
      <p:sp>
        <p:nvSpPr>
          <p:cNvPr id="4" name="Slide Number Placeholder 3">
            <a:extLst>
              <a:ext uri="{FF2B5EF4-FFF2-40B4-BE49-F238E27FC236}">
                <a16:creationId xmlns:a16="http://schemas.microsoft.com/office/drawing/2014/main" id="{FB029B20-6BD5-478D-635C-BCAC3139EDB0}"/>
              </a:ext>
            </a:extLst>
          </p:cNvPr>
          <p:cNvSpPr>
            <a:spLocks noGrp="1"/>
          </p:cNvSpPr>
          <p:nvPr>
            <p:ph type="sldNum" sz="quarter" idx="12"/>
          </p:nvPr>
        </p:nvSpPr>
        <p:spPr/>
        <p:txBody>
          <a:bodyPr/>
          <a:lstStyle/>
          <a:p>
            <a:fld id="{11F27F3A-B3E9-41ED-AF8F-A365F10BB65F}" type="slidenum">
              <a:rPr lang="en-US" smtClean="0">
                <a:solidFill>
                  <a:srgbClr val="1F497D"/>
                </a:solidFill>
              </a:rPr>
              <a:pPr/>
              <a:t>24</a:t>
            </a:fld>
            <a:endParaRPr lang="en-US">
              <a:solidFill>
                <a:srgbClr val="1F497D"/>
              </a:solidFill>
            </a:endParaRPr>
          </a:p>
        </p:txBody>
      </p:sp>
      <p:sp>
        <p:nvSpPr>
          <p:cNvPr id="10" name="Content Placeholder 5">
            <a:extLst>
              <a:ext uri="{FF2B5EF4-FFF2-40B4-BE49-F238E27FC236}">
                <a16:creationId xmlns:a16="http://schemas.microsoft.com/office/drawing/2014/main" id="{BD330E0F-A7F7-0E66-5578-C1A8C36C1127}"/>
              </a:ext>
            </a:extLst>
          </p:cNvPr>
          <p:cNvSpPr txBox="1">
            <a:spLocks/>
          </p:cNvSpPr>
          <p:nvPr/>
        </p:nvSpPr>
        <p:spPr bwMode="auto">
          <a:xfrm>
            <a:off x="6083396" y="3361584"/>
            <a:ext cx="3814879" cy="345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1500" kern="1200">
                <a:solidFill>
                  <a:srgbClr val="778591"/>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1350" kern="1200">
                <a:solidFill>
                  <a:srgbClr val="778591"/>
                </a:solidFill>
                <a:latin typeface="Arial" panose="020B0604020202020204" pitchFamily="34" charset="0"/>
                <a:ea typeface="MS PGothic"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1200" kern="1200">
                <a:solidFill>
                  <a:srgbClr val="77859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050" kern="1200">
                <a:solidFill>
                  <a:srgbClr val="77859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050" kern="1200">
                <a:solidFill>
                  <a:srgbClr val="77859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0" i="0" u="none" strike="noStrike" baseline="0" dirty="0">
                <a:solidFill>
                  <a:schemeClr val="tx1"/>
                </a:solidFill>
              </a:rPr>
              <a:t>* The Survey will close on July 21, 2024. </a:t>
            </a:r>
          </a:p>
        </p:txBody>
      </p:sp>
      <p:pic>
        <p:nvPicPr>
          <p:cNvPr id="9" name="Picture 8">
            <a:extLst>
              <a:ext uri="{FF2B5EF4-FFF2-40B4-BE49-F238E27FC236}">
                <a16:creationId xmlns:a16="http://schemas.microsoft.com/office/drawing/2014/main" id="{5BE28C44-7E23-BD16-B20E-9D2212ABFB42}"/>
              </a:ext>
            </a:extLst>
          </p:cNvPr>
          <p:cNvPicPr>
            <a:picLocks noChangeAspect="1"/>
          </p:cNvPicPr>
          <p:nvPr/>
        </p:nvPicPr>
        <p:blipFill>
          <a:blip r:embed="rId2"/>
          <a:stretch>
            <a:fillRect/>
          </a:stretch>
        </p:blipFill>
        <p:spPr>
          <a:xfrm>
            <a:off x="430600" y="1080738"/>
            <a:ext cx="5747021" cy="3803085"/>
          </a:xfrm>
          <a:prstGeom prst="rect">
            <a:avLst/>
          </a:prstGeom>
        </p:spPr>
      </p:pic>
      <p:pic>
        <p:nvPicPr>
          <p:cNvPr id="13" name="Picture 12">
            <a:extLst>
              <a:ext uri="{FF2B5EF4-FFF2-40B4-BE49-F238E27FC236}">
                <a16:creationId xmlns:a16="http://schemas.microsoft.com/office/drawing/2014/main" id="{A2EE2EC0-B238-32CD-22F1-852A26748D4D}"/>
              </a:ext>
            </a:extLst>
          </p:cNvPr>
          <p:cNvPicPr>
            <a:picLocks noChangeAspect="1"/>
          </p:cNvPicPr>
          <p:nvPr/>
        </p:nvPicPr>
        <p:blipFill>
          <a:blip r:embed="rId3"/>
          <a:stretch>
            <a:fillRect/>
          </a:stretch>
        </p:blipFill>
        <p:spPr>
          <a:xfrm>
            <a:off x="6704842" y="1239528"/>
            <a:ext cx="1882142" cy="1865140"/>
          </a:xfrm>
          <a:prstGeom prst="rect">
            <a:avLst/>
          </a:prstGeom>
        </p:spPr>
      </p:pic>
      <p:sp>
        <p:nvSpPr>
          <p:cNvPr id="6" name="TextBox 5">
            <a:extLst>
              <a:ext uri="{FF2B5EF4-FFF2-40B4-BE49-F238E27FC236}">
                <a16:creationId xmlns:a16="http://schemas.microsoft.com/office/drawing/2014/main" id="{5AD94E36-A6FC-CD2B-BE2C-40618B4B0CC8}"/>
              </a:ext>
            </a:extLst>
          </p:cNvPr>
          <p:cNvSpPr txBox="1"/>
          <p:nvPr/>
        </p:nvSpPr>
        <p:spPr>
          <a:xfrm>
            <a:off x="6215545" y="3004847"/>
            <a:ext cx="3967316" cy="281231"/>
          </a:xfrm>
          <a:prstGeom prst="rect">
            <a:avLst/>
          </a:prstGeom>
          <a:noFill/>
        </p:spPr>
        <p:txBody>
          <a:bodyPr wrap="square">
            <a:spAutoFit/>
          </a:bodyPr>
          <a:lstStyle/>
          <a:p>
            <a:pPr marL="0" marR="0" indent="0">
              <a:lnSpc>
                <a:spcPct val="107000"/>
              </a:lnSpc>
              <a:spcBef>
                <a:spcPts val="0"/>
              </a:spcBef>
              <a:spcAft>
                <a:spcPts val="800"/>
              </a:spcAft>
              <a:buNone/>
            </a:pPr>
            <a:r>
              <a:rPr lang="en-US" sz="1200" kern="100" dirty="0">
                <a:solidFill>
                  <a:schemeClr val="tx1"/>
                </a:solidFill>
                <a:latin typeface="Arial" panose="020B0604020202020204" pitchFamily="34" charset="0"/>
                <a:ea typeface="Calibri" panose="020F0502020204030204" pitchFamily="34" charset="0"/>
                <a:cs typeface="Arial" panose="020B0604020202020204" pitchFamily="34" charset="0"/>
                <a:hlinkClick r:id="rId4"/>
              </a:rPr>
              <a:t>https://tinyurl.com/Rockingham-Co-CTP</a:t>
            </a:r>
            <a:endParaRPr lang="en-US"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9A49C94-A9EF-0CE5-5B02-51BFBC64C936}"/>
              </a:ext>
            </a:extLst>
          </p:cNvPr>
          <p:cNvSpPr txBox="1"/>
          <p:nvPr/>
        </p:nvSpPr>
        <p:spPr>
          <a:xfrm>
            <a:off x="493017" y="5115583"/>
            <a:ext cx="5684603"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Topics on survey: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Strategy Rating – What is important to you?</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Priority Ranking – Ranking of goals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Interactive Maps – Identify concerns </a:t>
            </a:r>
          </a:p>
        </p:txBody>
      </p:sp>
    </p:spTree>
    <p:extLst>
      <p:ext uri="{BB962C8B-B14F-4D97-AF65-F5344CB8AC3E}">
        <p14:creationId xmlns:p14="http://schemas.microsoft.com/office/powerpoint/2010/main" val="2151713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7910-B672-BFAD-E123-AAA1B6A54644}"/>
              </a:ext>
            </a:extLst>
          </p:cNvPr>
          <p:cNvSpPr>
            <a:spLocks noGrp="1"/>
          </p:cNvSpPr>
          <p:nvPr>
            <p:ph type="title"/>
          </p:nvPr>
        </p:nvSpPr>
        <p:spPr/>
        <p:txBody>
          <a:bodyPr/>
          <a:lstStyle/>
          <a:p>
            <a:r>
              <a:rPr lang="en-US" dirty="0">
                <a:solidFill>
                  <a:schemeClr val="tx2"/>
                </a:solidFill>
              </a:rPr>
              <a:t>Next Steps (August-October)</a:t>
            </a:r>
          </a:p>
        </p:txBody>
      </p:sp>
      <p:sp>
        <p:nvSpPr>
          <p:cNvPr id="3" name="Text Placeholder 2">
            <a:extLst>
              <a:ext uri="{FF2B5EF4-FFF2-40B4-BE49-F238E27FC236}">
                <a16:creationId xmlns:a16="http://schemas.microsoft.com/office/drawing/2014/main" id="{3F23DACE-D4D7-4209-1177-29F368F2340C}"/>
              </a:ext>
            </a:extLst>
          </p:cNvPr>
          <p:cNvSpPr>
            <a:spLocks noGrp="1"/>
          </p:cNvSpPr>
          <p:nvPr>
            <p:ph type="body" sz="quarter" idx="11"/>
          </p:nvPr>
        </p:nvSpPr>
        <p:spPr/>
        <p:txBody>
          <a:bodyPr/>
          <a:lstStyle/>
          <a:p>
            <a:r>
              <a:rPr lang="en-US" sz="2800" dirty="0">
                <a:solidFill>
                  <a:schemeClr val="tx1"/>
                </a:solidFill>
              </a:rPr>
              <a:t>Review Survey Results </a:t>
            </a:r>
          </a:p>
          <a:p>
            <a:r>
              <a:rPr lang="en-US" sz="2800" dirty="0">
                <a:solidFill>
                  <a:schemeClr val="tx1"/>
                </a:solidFill>
              </a:rPr>
              <a:t>Review Vision, Goals &amp; Objectives</a:t>
            </a:r>
          </a:p>
          <a:p>
            <a:r>
              <a:rPr lang="en-US" sz="2800" dirty="0">
                <a:solidFill>
                  <a:schemeClr val="tx1"/>
                </a:solidFill>
              </a:rPr>
              <a:t>Safety Data and Crash Locations Overview</a:t>
            </a:r>
          </a:p>
          <a:p>
            <a:r>
              <a:rPr lang="en-US" sz="2800" dirty="0">
                <a:solidFill>
                  <a:schemeClr val="tx1"/>
                </a:solidFill>
              </a:rPr>
              <a:t>Overview of the NCDOT Prioritization Process and STIP (How a project goes from Plan to Implementation)</a:t>
            </a:r>
          </a:p>
          <a:p>
            <a:r>
              <a:rPr lang="en-US" sz="2800" dirty="0">
                <a:solidFill>
                  <a:schemeClr val="tx1"/>
                </a:solidFill>
              </a:rPr>
              <a:t>Population and Employment Growth Discussion</a:t>
            </a:r>
          </a:p>
          <a:p>
            <a:r>
              <a:rPr lang="en-US" sz="2800" dirty="0">
                <a:solidFill>
                  <a:schemeClr val="tx1"/>
                </a:solidFill>
              </a:rPr>
              <a:t>Review Base Year Conditions:  All Modes </a:t>
            </a:r>
          </a:p>
          <a:p>
            <a:r>
              <a:rPr lang="en-US" sz="2800" dirty="0">
                <a:solidFill>
                  <a:schemeClr val="tx1"/>
                </a:solidFill>
              </a:rPr>
              <a:t>EMS Staff Concerns/Perspective</a:t>
            </a:r>
          </a:p>
          <a:p>
            <a:endParaRPr lang="en-US" sz="2800" dirty="0"/>
          </a:p>
          <a:p>
            <a:endParaRPr lang="en-US" dirty="0"/>
          </a:p>
        </p:txBody>
      </p:sp>
      <p:sp>
        <p:nvSpPr>
          <p:cNvPr id="4" name="Text Placeholder 3">
            <a:extLst>
              <a:ext uri="{FF2B5EF4-FFF2-40B4-BE49-F238E27FC236}">
                <a16:creationId xmlns:a16="http://schemas.microsoft.com/office/drawing/2014/main" id="{50226F8E-1781-B72D-1B33-1E32949B3D12}"/>
              </a:ext>
            </a:extLst>
          </p:cNvPr>
          <p:cNvSpPr>
            <a:spLocks noGrp="1"/>
          </p:cNvSpPr>
          <p:nvPr>
            <p:ph type="body" sz="quarter" idx="12"/>
          </p:nvPr>
        </p:nvSpPr>
        <p:spPr/>
        <p:txBody>
          <a:bodyPr/>
          <a:lstStyle/>
          <a:p>
            <a:r>
              <a:rPr lang="en-US" dirty="0"/>
              <a:t>Rockingham County CTP Update 1</a:t>
            </a:r>
          </a:p>
          <a:p>
            <a:endParaRPr lang="en-US" dirty="0"/>
          </a:p>
        </p:txBody>
      </p:sp>
      <p:sp>
        <p:nvSpPr>
          <p:cNvPr id="5" name="Slide Number Placeholder 4">
            <a:extLst>
              <a:ext uri="{FF2B5EF4-FFF2-40B4-BE49-F238E27FC236}">
                <a16:creationId xmlns:a16="http://schemas.microsoft.com/office/drawing/2014/main" id="{4C794A48-D6F8-BE77-8E8F-0D5A8E191CCE}"/>
              </a:ext>
            </a:extLst>
          </p:cNvPr>
          <p:cNvSpPr>
            <a:spLocks noGrp="1"/>
          </p:cNvSpPr>
          <p:nvPr>
            <p:ph type="sldNum" sz="quarter" idx="13"/>
          </p:nvPr>
        </p:nvSpPr>
        <p:spPr/>
        <p:txBody>
          <a:bodyPr/>
          <a:lstStyle/>
          <a:p>
            <a:pPr>
              <a:defRPr/>
            </a:pPr>
            <a:fld id="{3C2E06F5-03C5-4BA5-AE80-2E98A827F366}" type="slidenum">
              <a:rPr lang="en-US" altLang="en-US" smtClean="0"/>
              <a:pPr>
                <a:defRPr/>
              </a:pPr>
              <a:t>25</a:t>
            </a:fld>
            <a:endParaRPr lang="en-US" altLang="en-US" dirty="0"/>
          </a:p>
        </p:txBody>
      </p:sp>
    </p:spTree>
    <p:extLst>
      <p:ext uri="{BB962C8B-B14F-4D97-AF65-F5344CB8AC3E}">
        <p14:creationId xmlns:p14="http://schemas.microsoft.com/office/powerpoint/2010/main" val="287063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Contacts</a:t>
            </a:r>
          </a:p>
        </p:txBody>
      </p:sp>
      <p:sp>
        <p:nvSpPr>
          <p:cNvPr id="3" name="Text Placeholder 2"/>
          <p:cNvSpPr>
            <a:spLocks noGrp="1"/>
          </p:cNvSpPr>
          <p:nvPr>
            <p:ph type="body" sz="quarter" idx="11"/>
          </p:nvPr>
        </p:nvSpPr>
        <p:spPr>
          <a:xfrm>
            <a:off x="275303" y="1733550"/>
            <a:ext cx="8627157" cy="4524375"/>
          </a:xfrm>
        </p:spPr>
        <p:txBody>
          <a:bodyPr/>
          <a:lstStyle/>
          <a:p>
            <a:r>
              <a:rPr lang="en-US" sz="2800" dirty="0">
                <a:solidFill>
                  <a:schemeClr val="tx1"/>
                </a:solidFill>
              </a:rPr>
              <a:t>Piedmont Triad Rural Planning Organization (RPO)</a:t>
            </a:r>
          </a:p>
          <a:p>
            <a:pPr marL="457200" lvl="1" indent="0">
              <a:buNone/>
            </a:pPr>
            <a:r>
              <a:rPr lang="en-US" sz="2400" b="1" dirty="0">
                <a:solidFill>
                  <a:schemeClr val="tx1"/>
                </a:solidFill>
              </a:rPr>
              <a:t>Dawn Vallieres</a:t>
            </a:r>
            <a:r>
              <a:rPr lang="en-US" sz="2400" dirty="0">
                <a:solidFill>
                  <a:schemeClr val="tx1"/>
                </a:solidFill>
              </a:rPr>
              <a:t>, </a:t>
            </a:r>
            <a:r>
              <a:rPr lang="en-US" sz="2400" dirty="0">
                <a:solidFill>
                  <a:schemeClr val="tx1"/>
                </a:solidFill>
                <a:hlinkClick r:id="rId3">
                  <a:extLst>
                    <a:ext uri="{A12FA001-AC4F-418D-AE19-62706E023703}">
                      <ahyp:hlinkClr xmlns:ahyp="http://schemas.microsoft.com/office/drawing/2018/hyperlinkcolor" val="tx"/>
                    </a:ext>
                  </a:extLst>
                </a:hlinkClick>
              </a:rPr>
              <a:t>dvallieres@ptrc.org</a:t>
            </a:r>
            <a:r>
              <a:rPr lang="en-US" sz="2400" dirty="0">
                <a:solidFill>
                  <a:schemeClr val="tx1"/>
                </a:solidFill>
              </a:rPr>
              <a:t>,</a:t>
            </a:r>
          </a:p>
          <a:p>
            <a:pPr marL="457200" lvl="1" indent="0">
              <a:buNone/>
            </a:pPr>
            <a:r>
              <a:rPr lang="en-US" sz="2400" dirty="0">
                <a:solidFill>
                  <a:schemeClr val="tx1"/>
                </a:solidFill>
              </a:rPr>
              <a:t>(336) 904-0300</a:t>
            </a:r>
          </a:p>
          <a:p>
            <a:r>
              <a:rPr lang="en-US" sz="2800" dirty="0">
                <a:solidFill>
                  <a:schemeClr val="tx1"/>
                </a:solidFill>
              </a:rPr>
              <a:t>NCDOT Transportation Planning Division (TPD)</a:t>
            </a:r>
          </a:p>
          <a:p>
            <a:pPr marL="457200" lvl="1" indent="0">
              <a:buNone/>
            </a:pPr>
            <a:r>
              <a:rPr lang="en-US" sz="2400" b="1" dirty="0">
                <a:solidFill>
                  <a:schemeClr val="tx1"/>
                </a:solidFill>
              </a:rPr>
              <a:t>Emily Stupka, </a:t>
            </a:r>
            <a:r>
              <a:rPr lang="en-US" sz="2400" b="1" dirty="0">
                <a:solidFill>
                  <a:schemeClr val="tx1"/>
                </a:solidFill>
                <a:hlinkClick r:id="rId4">
                  <a:extLst>
                    <a:ext uri="{A12FA001-AC4F-418D-AE19-62706E023703}">
                      <ahyp:hlinkClr xmlns:ahyp="http://schemas.microsoft.com/office/drawing/2018/hyperlinkcolor" val="tx"/>
                    </a:ext>
                  </a:extLst>
                </a:hlinkClick>
              </a:rPr>
              <a:t>elstupka@ncdot.gov</a:t>
            </a:r>
            <a:r>
              <a:rPr lang="en-US" sz="2400" dirty="0">
                <a:solidFill>
                  <a:schemeClr val="tx1"/>
                </a:solidFill>
              </a:rPr>
              <a:t>,                     </a:t>
            </a:r>
          </a:p>
          <a:p>
            <a:pPr marL="457200" lvl="1" indent="0">
              <a:buNone/>
            </a:pPr>
            <a:r>
              <a:rPr lang="en-US" sz="2400" dirty="0">
                <a:solidFill>
                  <a:schemeClr val="tx1"/>
                </a:solidFill>
              </a:rPr>
              <a:t>(919)-707-0985	(Project Engineer)</a:t>
            </a:r>
            <a:endParaRPr lang="en-US" sz="2400" b="1" dirty="0">
              <a:solidFill>
                <a:schemeClr val="tx1"/>
              </a:solidFill>
            </a:endParaRPr>
          </a:p>
          <a:p>
            <a:pPr marL="457200" lvl="1" indent="0">
              <a:buNone/>
            </a:pPr>
            <a:r>
              <a:rPr lang="en-US" sz="2400" b="1" dirty="0">
                <a:solidFill>
                  <a:schemeClr val="tx1"/>
                </a:solidFill>
              </a:rPr>
              <a:t>Pam Cook, P.E.</a:t>
            </a:r>
            <a:r>
              <a:rPr lang="en-US" sz="2400" dirty="0">
                <a:solidFill>
                  <a:schemeClr val="tx1"/>
                </a:solidFill>
              </a:rPr>
              <a:t>, </a:t>
            </a:r>
            <a:r>
              <a:rPr lang="en-US" sz="2400" dirty="0">
                <a:solidFill>
                  <a:schemeClr val="tx1"/>
                </a:solidFill>
                <a:hlinkClick r:id="rId5">
                  <a:extLst>
                    <a:ext uri="{A12FA001-AC4F-418D-AE19-62706E023703}">
                      <ahyp:hlinkClr xmlns:ahyp="http://schemas.microsoft.com/office/drawing/2018/hyperlinkcolor" val="tx"/>
                    </a:ext>
                  </a:extLst>
                </a:hlinkClick>
              </a:rPr>
              <a:t>prcook@ncdot.gov</a:t>
            </a:r>
            <a:r>
              <a:rPr lang="en-US" sz="2400" dirty="0">
                <a:solidFill>
                  <a:schemeClr val="tx1"/>
                </a:solidFill>
              </a:rPr>
              <a:t>,                                (919) 707-0975 (Project Manager)</a:t>
            </a:r>
          </a:p>
          <a:p>
            <a:pPr marL="0" indent="0">
              <a:buNone/>
            </a:pPr>
            <a:endParaRPr lang="en-US" sz="1600" dirty="0">
              <a:solidFill>
                <a:schemeClr val="tx1"/>
              </a:solidFill>
            </a:endParaRP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26</a:t>
            </a:fld>
            <a:endParaRPr lang="en-US" altLang="en-US" dirty="0"/>
          </a:p>
        </p:txBody>
      </p:sp>
      <p:sp>
        <p:nvSpPr>
          <p:cNvPr id="6" name="Text Placeholder 3">
            <a:extLst>
              <a:ext uri="{FF2B5EF4-FFF2-40B4-BE49-F238E27FC236}">
                <a16:creationId xmlns:a16="http://schemas.microsoft.com/office/drawing/2014/main" id="{08370B56-5959-4766-B050-FA4DF1EBFAAC}"/>
              </a:ext>
            </a:extLst>
          </p:cNvPr>
          <p:cNvSpPr>
            <a:spLocks noGrp="1"/>
          </p:cNvSpPr>
          <p:nvPr>
            <p:ph type="body" sz="quarter" idx="12"/>
          </p:nvPr>
        </p:nvSpPr>
        <p:spPr>
          <a:xfrm>
            <a:off x="4838701" y="88900"/>
            <a:ext cx="3848100" cy="273050"/>
          </a:xfrm>
        </p:spPr>
        <p:txBody>
          <a:bodyPr/>
          <a:lstStyle/>
          <a:p>
            <a:r>
              <a:rPr lang="en-US" dirty="0"/>
              <a:t>Rockingham County CTP Update 1</a:t>
            </a:r>
          </a:p>
          <a:p>
            <a:endParaRPr lang="en-US" dirty="0"/>
          </a:p>
        </p:txBody>
      </p:sp>
    </p:spTree>
    <p:extLst>
      <p:ext uri="{BB962C8B-B14F-4D97-AF65-F5344CB8AC3E}">
        <p14:creationId xmlns:p14="http://schemas.microsoft.com/office/powerpoint/2010/main" val="203605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85A7AB-62D5-BB49-9143-B22354004447}" type="slidenum">
              <a:rPr lang="en-US" smtClean="0"/>
              <a:pPr/>
              <a:t>27</a:t>
            </a:fld>
            <a:endParaRPr lang="en-US" dirty="0"/>
          </a:p>
        </p:txBody>
      </p:sp>
      <p:sp>
        <p:nvSpPr>
          <p:cNvPr id="3" name="Title 2"/>
          <p:cNvSpPr>
            <a:spLocks noGrp="1"/>
          </p:cNvSpPr>
          <p:nvPr>
            <p:ph type="title"/>
          </p:nvPr>
        </p:nvSpPr>
        <p:spPr>
          <a:xfrm>
            <a:off x="522073" y="1507359"/>
            <a:ext cx="8229600" cy="1143000"/>
          </a:xfrm>
        </p:spPr>
        <p:txBody>
          <a:bodyPr>
            <a:normAutofit fontScale="90000"/>
          </a:bodyPr>
          <a:lstStyle/>
          <a:p>
            <a:pPr algn="ctr"/>
            <a:r>
              <a:rPr lang="en-US" sz="5400" b="1" dirty="0">
                <a:solidFill>
                  <a:schemeClr val="tx1"/>
                </a:solidFill>
              </a:rPr>
              <a:t>Thank you!</a:t>
            </a:r>
            <a:br>
              <a:rPr lang="en-US" sz="5400" b="1" dirty="0">
                <a:solidFill>
                  <a:schemeClr val="tx1"/>
                </a:solidFill>
              </a:rPr>
            </a:br>
            <a:r>
              <a:rPr lang="en-US" sz="5400" b="1" dirty="0">
                <a:solidFill>
                  <a:schemeClr val="tx1"/>
                </a:solidFill>
              </a:rPr>
              <a:t>Questions? </a:t>
            </a:r>
          </a:p>
        </p:txBody>
      </p:sp>
      <p:pic>
        <p:nvPicPr>
          <p:cNvPr id="8" name="Picture 7">
            <a:extLst>
              <a:ext uri="{FF2B5EF4-FFF2-40B4-BE49-F238E27FC236}">
                <a16:creationId xmlns:a16="http://schemas.microsoft.com/office/drawing/2014/main" id="{A3C01287-20A0-9FF7-990A-466379888012}"/>
              </a:ext>
            </a:extLst>
          </p:cNvPr>
          <p:cNvPicPr>
            <a:picLocks noChangeAspect="1"/>
          </p:cNvPicPr>
          <p:nvPr/>
        </p:nvPicPr>
        <p:blipFill>
          <a:blip r:embed="rId2"/>
          <a:stretch>
            <a:fillRect/>
          </a:stretch>
        </p:blipFill>
        <p:spPr>
          <a:xfrm>
            <a:off x="3593848" y="4207642"/>
            <a:ext cx="1882142" cy="1865140"/>
          </a:xfrm>
          <a:prstGeom prst="rect">
            <a:avLst/>
          </a:prstGeom>
        </p:spPr>
      </p:pic>
      <p:pic>
        <p:nvPicPr>
          <p:cNvPr id="9" name="Picture 8">
            <a:extLst>
              <a:ext uri="{FF2B5EF4-FFF2-40B4-BE49-F238E27FC236}">
                <a16:creationId xmlns:a16="http://schemas.microsoft.com/office/drawing/2014/main" id="{9A948EEA-1D34-9F69-1E22-9E3EDA4D81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951659"/>
            <a:ext cx="2022194" cy="1225472"/>
          </a:xfrm>
          <a:prstGeom prst="rect">
            <a:avLst/>
          </a:prstGeom>
          <a:noFill/>
          <a:ln>
            <a:noFill/>
          </a:ln>
        </p:spPr>
      </p:pic>
      <p:pic>
        <p:nvPicPr>
          <p:cNvPr id="10" name="Picture 9">
            <a:extLst>
              <a:ext uri="{FF2B5EF4-FFF2-40B4-BE49-F238E27FC236}">
                <a16:creationId xmlns:a16="http://schemas.microsoft.com/office/drawing/2014/main" id="{346281F8-31E3-7B5F-8D4E-CD2DC1B21E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0823" y="2951657"/>
            <a:ext cx="2086050" cy="1225473"/>
          </a:xfrm>
          <a:prstGeom prst="rect">
            <a:avLst/>
          </a:prstGeom>
          <a:noFill/>
          <a:ln>
            <a:noFill/>
          </a:ln>
        </p:spPr>
      </p:pic>
      <p:pic>
        <p:nvPicPr>
          <p:cNvPr id="11" name="Picture 10">
            <a:extLst>
              <a:ext uri="{FF2B5EF4-FFF2-40B4-BE49-F238E27FC236}">
                <a16:creationId xmlns:a16="http://schemas.microsoft.com/office/drawing/2014/main" id="{6F9D7D82-C2F3-B4B2-FEC3-35018D8B54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8302" y="2951657"/>
            <a:ext cx="1807935" cy="1225474"/>
          </a:xfrm>
          <a:prstGeom prst="rect">
            <a:avLst/>
          </a:prstGeom>
          <a:noFill/>
          <a:ln>
            <a:noFill/>
          </a:ln>
        </p:spPr>
      </p:pic>
      <p:pic>
        <p:nvPicPr>
          <p:cNvPr id="12" name="Picture 11">
            <a:extLst>
              <a:ext uri="{FF2B5EF4-FFF2-40B4-BE49-F238E27FC236}">
                <a16:creationId xmlns:a16="http://schemas.microsoft.com/office/drawing/2014/main" id="{6A320260-A004-CEEA-E543-1DB0F916BFA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7667" y="2943176"/>
            <a:ext cx="1850076" cy="1233955"/>
          </a:xfrm>
          <a:prstGeom prst="rect">
            <a:avLst/>
          </a:prstGeom>
          <a:noFill/>
          <a:ln>
            <a:noFill/>
          </a:ln>
        </p:spPr>
      </p:pic>
    </p:spTree>
    <p:extLst>
      <p:ext uri="{BB962C8B-B14F-4D97-AF65-F5344CB8AC3E}">
        <p14:creationId xmlns:p14="http://schemas.microsoft.com/office/powerpoint/2010/main" val="208569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E348459C-E192-E583-DBEB-713446858966}"/>
              </a:ext>
            </a:extLst>
          </p:cNvPr>
          <p:cNvSpPr>
            <a:spLocks noGrp="1" noChangeArrowheads="1"/>
          </p:cNvSpPr>
          <p:nvPr>
            <p:ph idx="1"/>
          </p:nvPr>
        </p:nvSpPr>
        <p:spPr>
          <a:xfrm>
            <a:off x="1539875" y="1695450"/>
            <a:ext cx="7450138" cy="5043488"/>
          </a:xfrm>
        </p:spPr>
        <p:txBody>
          <a:bodyPr/>
          <a:lstStyle/>
          <a:p>
            <a:pPr eaLnBrk="1" hangingPunct="1">
              <a:lnSpc>
                <a:spcPct val="90000"/>
              </a:lnSpc>
            </a:pPr>
            <a:r>
              <a:rPr lang="en-US" altLang="en-US" sz="2800"/>
              <a:t>Plan rural transportation systems </a:t>
            </a:r>
          </a:p>
          <a:p>
            <a:pPr eaLnBrk="1" hangingPunct="1">
              <a:lnSpc>
                <a:spcPct val="90000"/>
              </a:lnSpc>
            </a:pPr>
            <a:r>
              <a:rPr lang="en-US" altLang="en-US" sz="2800"/>
              <a:t>Provide consistent opportunities for involvement in decision making</a:t>
            </a:r>
          </a:p>
          <a:p>
            <a:pPr eaLnBrk="1" hangingPunct="1">
              <a:lnSpc>
                <a:spcPct val="90000"/>
              </a:lnSpc>
            </a:pPr>
            <a:r>
              <a:rPr lang="en-US" altLang="en-US" sz="2800"/>
              <a:t>Serve as a resource for information</a:t>
            </a:r>
          </a:p>
          <a:p>
            <a:pPr eaLnBrk="1" hangingPunct="1">
              <a:lnSpc>
                <a:spcPct val="90000"/>
              </a:lnSpc>
            </a:pPr>
            <a:r>
              <a:rPr lang="en-US" altLang="en-US" sz="2800"/>
              <a:t>Provide technical assistance</a:t>
            </a:r>
          </a:p>
          <a:p>
            <a:pPr eaLnBrk="1" hangingPunct="1">
              <a:lnSpc>
                <a:spcPct val="90000"/>
              </a:lnSpc>
            </a:pPr>
            <a:r>
              <a:rPr lang="en-US" altLang="en-US" sz="2800"/>
              <a:t>Speak with a unified voice</a:t>
            </a:r>
          </a:p>
          <a:p>
            <a:pPr eaLnBrk="1" hangingPunct="1">
              <a:lnSpc>
                <a:spcPct val="90000"/>
              </a:lnSpc>
            </a:pPr>
            <a:r>
              <a:rPr lang="en-US" altLang="en-US" sz="2800"/>
              <a:t>Meet a Federal requirement</a:t>
            </a:r>
          </a:p>
          <a:p>
            <a:pPr eaLnBrk="1" hangingPunct="1">
              <a:lnSpc>
                <a:spcPct val="90000"/>
              </a:lnSpc>
              <a:buFont typeface="Century Gothic" panose="020B0502020202020204" pitchFamily="34" charset="0"/>
              <a:buNone/>
            </a:pPr>
            <a:endParaRPr lang="en-US" altLang="en-US" sz="2800"/>
          </a:p>
          <a:p>
            <a:pPr eaLnBrk="1" hangingPunct="1">
              <a:lnSpc>
                <a:spcPct val="90000"/>
              </a:lnSpc>
            </a:pPr>
            <a:endParaRPr lang="en-US" altLang="en-US" sz="2800"/>
          </a:p>
        </p:txBody>
      </p:sp>
      <p:sp>
        <p:nvSpPr>
          <p:cNvPr id="7171" name="Rectangle 2">
            <a:extLst>
              <a:ext uri="{FF2B5EF4-FFF2-40B4-BE49-F238E27FC236}">
                <a16:creationId xmlns:a16="http://schemas.microsoft.com/office/drawing/2014/main" id="{73B6A100-A7FC-ADAC-B9A7-E848B84FD66B}"/>
              </a:ext>
            </a:extLst>
          </p:cNvPr>
          <p:cNvSpPr>
            <a:spLocks noGrp="1" noChangeArrowheads="1"/>
          </p:cNvSpPr>
          <p:nvPr>
            <p:ph type="title"/>
          </p:nvPr>
        </p:nvSpPr>
        <p:spPr>
          <a:xfrm>
            <a:off x="176213" y="715963"/>
            <a:ext cx="8742362" cy="790575"/>
          </a:xfrm>
          <a:ln/>
        </p:spPr>
        <p:txBody>
          <a:bodyPr/>
          <a:lstStyle/>
          <a:p>
            <a:pPr eaLnBrk="1" hangingPunct="1"/>
            <a:r>
              <a:rPr lang="en-US" altLang="en-US"/>
              <a:t>Why do RPOs exist?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AA760-B829-3FF7-9FE7-A9F9993C1006}"/>
              </a:ext>
            </a:extLst>
          </p:cNvPr>
          <p:cNvSpPr>
            <a:spLocks noGrp="1"/>
          </p:cNvSpPr>
          <p:nvPr>
            <p:ph type="title"/>
          </p:nvPr>
        </p:nvSpPr>
        <p:spPr/>
        <p:txBody>
          <a:bodyPr/>
          <a:lstStyle/>
          <a:p>
            <a:r>
              <a:rPr lang="en-US" dirty="0">
                <a:solidFill>
                  <a:schemeClr val="tx1"/>
                </a:solidFill>
              </a:rPr>
              <a:t>Presentation Outline</a:t>
            </a:r>
          </a:p>
        </p:txBody>
      </p:sp>
      <p:sp>
        <p:nvSpPr>
          <p:cNvPr id="3" name="Text Placeholder 2">
            <a:extLst>
              <a:ext uri="{FF2B5EF4-FFF2-40B4-BE49-F238E27FC236}">
                <a16:creationId xmlns:a16="http://schemas.microsoft.com/office/drawing/2014/main" id="{6DD5ED0E-4CF8-A67F-5854-3C3C24301AF3}"/>
              </a:ext>
            </a:extLst>
          </p:cNvPr>
          <p:cNvSpPr>
            <a:spLocks noGrp="1"/>
          </p:cNvSpPr>
          <p:nvPr>
            <p:ph type="body" sz="quarter" idx="11"/>
          </p:nvPr>
        </p:nvSpPr>
        <p:spPr>
          <a:xfrm>
            <a:off x="511981" y="1364684"/>
            <a:ext cx="8229600" cy="4524375"/>
          </a:xfrm>
        </p:spPr>
        <p:txBody>
          <a:bodyPr/>
          <a:lstStyle/>
          <a:p>
            <a:r>
              <a:rPr lang="en-US" sz="2800" dirty="0">
                <a:solidFill>
                  <a:schemeClr val="tx1"/>
                </a:solidFill>
              </a:rPr>
              <a:t>What is a CTP?</a:t>
            </a:r>
          </a:p>
          <a:p>
            <a:r>
              <a:rPr lang="en-US" sz="2800" dirty="0">
                <a:solidFill>
                  <a:schemeClr val="tx1"/>
                </a:solidFill>
              </a:rPr>
              <a:t>Why are CTPs important?</a:t>
            </a:r>
          </a:p>
          <a:p>
            <a:r>
              <a:rPr lang="en-US" sz="2800" dirty="0">
                <a:solidFill>
                  <a:schemeClr val="tx1"/>
                </a:solidFill>
              </a:rPr>
              <a:t>What is in a CTP? </a:t>
            </a:r>
          </a:p>
          <a:p>
            <a:r>
              <a:rPr lang="en-US" sz="2800" dirty="0">
                <a:solidFill>
                  <a:schemeClr val="tx1"/>
                </a:solidFill>
              </a:rPr>
              <a:t>Rockingham County CTP Progress</a:t>
            </a:r>
          </a:p>
          <a:p>
            <a:r>
              <a:rPr lang="en-US" sz="2800" dirty="0">
                <a:solidFill>
                  <a:schemeClr val="tx1"/>
                </a:solidFill>
              </a:rPr>
              <a:t>Rockingham County CTP Next Steps</a:t>
            </a:r>
          </a:p>
          <a:p>
            <a:r>
              <a:rPr lang="en-US" sz="2800" dirty="0">
                <a:solidFill>
                  <a:schemeClr val="tx1"/>
                </a:solidFill>
              </a:rPr>
              <a:t>Questions </a:t>
            </a:r>
          </a:p>
        </p:txBody>
      </p:sp>
      <p:sp>
        <p:nvSpPr>
          <p:cNvPr id="4" name="Text Placeholder 3">
            <a:extLst>
              <a:ext uri="{FF2B5EF4-FFF2-40B4-BE49-F238E27FC236}">
                <a16:creationId xmlns:a16="http://schemas.microsoft.com/office/drawing/2014/main" id="{E1E59539-C24A-F417-F589-77E82E93C778}"/>
              </a:ext>
            </a:extLst>
          </p:cNvPr>
          <p:cNvSpPr>
            <a:spLocks noGrp="1"/>
          </p:cNvSpPr>
          <p:nvPr>
            <p:ph type="body" sz="quarter" idx="12"/>
          </p:nvPr>
        </p:nvSpPr>
        <p:spPr/>
        <p:txBody>
          <a:bodyPr/>
          <a:lstStyle/>
          <a:p>
            <a:r>
              <a:rPr lang="en-US" dirty="0"/>
              <a:t>Rockingham County CTP Update 1</a:t>
            </a:r>
          </a:p>
        </p:txBody>
      </p:sp>
      <p:sp>
        <p:nvSpPr>
          <p:cNvPr id="5" name="Slide Number Placeholder 4">
            <a:extLst>
              <a:ext uri="{FF2B5EF4-FFF2-40B4-BE49-F238E27FC236}">
                <a16:creationId xmlns:a16="http://schemas.microsoft.com/office/drawing/2014/main" id="{20BD7104-E844-0B9F-2704-DF155F2E50F1}"/>
              </a:ext>
            </a:extLst>
          </p:cNvPr>
          <p:cNvSpPr>
            <a:spLocks noGrp="1"/>
          </p:cNvSpPr>
          <p:nvPr>
            <p:ph type="sldNum" sz="quarter" idx="13"/>
          </p:nvPr>
        </p:nvSpPr>
        <p:spPr/>
        <p:txBody>
          <a:bodyPr/>
          <a:lstStyle/>
          <a:p>
            <a:pPr>
              <a:defRPr/>
            </a:pPr>
            <a:fld id="{3C2E06F5-03C5-4BA5-AE80-2E98A827F366}" type="slidenum">
              <a:rPr lang="en-US" altLang="en-US" smtClean="0"/>
              <a:pPr>
                <a:defRPr/>
              </a:pPr>
              <a:t>4</a:t>
            </a:fld>
            <a:endParaRPr lang="en-US" altLang="en-US" dirty="0"/>
          </a:p>
        </p:txBody>
      </p:sp>
      <p:pic>
        <p:nvPicPr>
          <p:cNvPr id="6" name="Picture 5">
            <a:extLst>
              <a:ext uri="{FF2B5EF4-FFF2-40B4-BE49-F238E27FC236}">
                <a16:creationId xmlns:a16="http://schemas.microsoft.com/office/drawing/2014/main" id="{B0ADDDE2-897D-DECE-1183-6C3D1855AF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982" y="5430251"/>
            <a:ext cx="2022194" cy="1225472"/>
          </a:xfrm>
          <a:prstGeom prst="rect">
            <a:avLst/>
          </a:prstGeom>
          <a:noFill/>
          <a:ln>
            <a:noFill/>
          </a:ln>
        </p:spPr>
      </p:pic>
      <p:pic>
        <p:nvPicPr>
          <p:cNvPr id="7" name="Picture 6">
            <a:extLst>
              <a:ext uri="{FF2B5EF4-FFF2-40B4-BE49-F238E27FC236}">
                <a16:creationId xmlns:a16="http://schemas.microsoft.com/office/drawing/2014/main" id="{568CC9E0-7EEB-1FD9-5327-4970E37F018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0605" y="5430249"/>
            <a:ext cx="2086050" cy="1225473"/>
          </a:xfrm>
          <a:prstGeom prst="rect">
            <a:avLst/>
          </a:prstGeom>
          <a:noFill/>
          <a:ln>
            <a:noFill/>
          </a:ln>
        </p:spPr>
      </p:pic>
      <p:pic>
        <p:nvPicPr>
          <p:cNvPr id="8" name="Picture 7">
            <a:extLst>
              <a:ext uri="{FF2B5EF4-FFF2-40B4-BE49-F238E27FC236}">
                <a16:creationId xmlns:a16="http://schemas.microsoft.com/office/drawing/2014/main" id="{9E36AE6D-EFCF-3921-DC96-FF58D6BEB30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8084" y="5430249"/>
            <a:ext cx="1807935" cy="1225474"/>
          </a:xfrm>
          <a:prstGeom prst="rect">
            <a:avLst/>
          </a:prstGeom>
          <a:noFill/>
          <a:ln>
            <a:noFill/>
          </a:ln>
        </p:spPr>
      </p:pic>
      <p:pic>
        <p:nvPicPr>
          <p:cNvPr id="9" name="Picture 8">
            <a:extLst>
              <a:ext uri="{FF2B5EF4-FFF2-40B4-BE49-F238E27FC236}">
                <a16:creationId xmlns:a16="http://schemas.microsoft.com/office/drawing/2014/main" id="{1BA15780-1CC1-6920-5821-7005B69FF51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7449" y="5421768"/>
            <a:ext cx="1850076" cy="1233955"/>
          </a:xfrm>
          <a:prstGeom prst="rect">
            <a:avLst/>
          </a:prstGeom>
          <a:noFill/>
          <a:ln>
            <a:noFill/>
          </a:ln>
        </p:spPr>
      </p:pic>
    </p:spTree>
    <p:extLst>
      <p:ext uri="{BB962C8B-B14F-4D97-AF65-F5344CB8AC3E}">
        <p14:creationId xmlns:p14="http://schemas.microsoft.com/office/powerpoint/2010/main" val="292085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 is a CTP?</a:t>
            </a:r>
          </a:p>
        </p:txBody>
      </p:sp>
      <p:sp>
        <p:nvSpPr>
          <p:cNvPr id="3" name="Text Placeholder 2"/>
          <p:cNvSpPr>
            <a:spLocks noGrp="1"/>
          </p:cNvSpPr>
          <p:nvPr>
            <p:ph type="body" sz="quarter" idx="11"/>
          </p:nvPr>
        </p:nvSpPr>
        <p:spPr>
          <a:xfrm>
            <a:off x="457200" y="1366683"/>
            <a:ext cx="8391831" cy="5142271"/>
          </a:xfrm>
        </p:spPr>
        <p:txBody>
          <a:bodyPr/>
          <a:lstStyle/>
          <a:p>
            <a:pPr>
              <a:spcBef>
                <a:spcPts val="1200"/>
              </a:spcBef>
            </a:pPr>
            <a:r>
              <a:rPr lang="en-US" sz="2400" u="sng" dirty="0">
                <a:solidFill>
                  <a:schemeClr val="tx1"/>
                </a:solidFill>
              </a:rPr>
              <a:t>C</a:t>
            </a:r>
            <a:r>
              <a:rPr lang="en-US" sz="2400" dirty="0">
                <a:solidFill>
                  <a:schemeClr val="tx1"/>
                </a:solidFill>
              </a:rPr>
              <a:t>omprehensive </a:t>
            </a:r>
            <a:r>
              <a:rPr lang="en-US" sz="2400" u="sng" dirty="0">
                <a:solidFill>
                  <a:schemeClr val="tx1"/>
                </a:solidFill>
              </a:rPr>
              <a:t>T</a:t>
            </a:r>
            <a:r>
              <a:rPr lang="en-US" sz="2400" dirty="0">
                <a:solidFill>
                  <a:schemeClr val="tx1"/>
                </a:solidFill>
              </a:rPr>
              <a:t>ransportation </a:t>
            </a:r>
            <a:r>
              <a:rPr lang="en-US" sz="2400" u="sng" dirty="0">
                <a:solidFill>
                  <a:schemeClr val="tx1"/>
                </a:solidFill>
              </a:rPr>
              <a:t>P</a:t>
            </a:r>
            <a:r>
              <a:rPr lang="en-US" sz="2400" dirty="0">
                <a:solidFill>
                  <a:schemeClr val="tx1"/>
                </a:solidFill>
              </a:rPr>
              <a:t>lan</a:t>
            </a:r>
          </a:p>
          <a:p>
            <a:pPr>
              <a:spcBef>
                <a:spcPts val="1200"/>
              </a:spcBef>
            </a:pPr>
            <a:r>
              <a:rPr lang="en-US" altLang="en-US" sz="2400" dirty="0">
                <a:solidFill>
                  <a:schemeClr val="tx1"/>
                </a:solidFill>
              </a:rPr>
              <a:t>Needs-based, long-range, multi-modal transportation plan looking </a:t>
            </a:r>
            <a:r>
              <a:rPr lang="en-US" sz="2400" dirty="0">
                <a:solidFill>
                  <a:schemeClr val="tx1"/>
                </a:solidFill>
              </a:rPr>
              <a:t>25 to 30 years in the future</a:t>
            </a:r>
          </a:p>
          <a:p>
            <a:pPr>
              <a:spcBef>
                <a:spcPts val="1200"/>
              </a:spcBef>
            </a:pPr>
            <a:r>
              <a:rPr lang="en-US" sz="2400" dirty="0">
                <a:solidFill>
                  <a:schemeClr val="tx1"/>
                </a:solidFill>
              </a:rPr>
              <a:t>Considers highway, public transportation, rail, bicycle and pedestrian, as well as airports and freight. </a:t>
            </a:r>
          </a:p>
          <a:p>
            <a:pPr>
              <a:spcBef>
                <a:spcPts val="1200"/>
              </a:spcBef>
            </a:pPr>
            <a:r>
              <a:rPr kumimoji="0" lang="en-US" sz="2400" b="0" i="0" u="none" strike="noStrike" kern="1200" cap="none" spc="0" normalizeH="0" baseline="0" noProof="0" dirty="0">
                <a:ln>
                  <a:noFill/>
                </a:ln>
                <a:solidFill>
                  <a:schemeClr val="tx1"/>
                </a:solidFill>
                <a:effectLst/>
                <a:uLnTx/>
                <a:uFillTx/>
                <a:latin typeface="Arial"/>
                <a:ea typeface="MS PGothic" pitchFamily="34" charset="-128"/>
                <a:cs typeface="Arial"/>
              </a:rPr>
              <a:t>Incorporates </a:t>
            </a:r>
            <a:r>
              <a:rPr lang="en-US" sz="2400" dirty="0">
                <a:solidFill>
                  <a:schemeClr val="tx1"/>
                </a:solidFill>
              </a:rPr>
              <a:t>l</a:t>
            </a:r>
            <a:r>
              <a:rPr kumimoji="0" lang="en-US" sz="2400" b="0" i="0" u="none" strike="noStrike" kern="1200" cap="none" spc="0" normalizeH="0" baseline="0" noProof="0" dirty="0">
                <a:ln>
                  <a:noFill/>
                </a:ln>
                <a:solidFill>
                  <a:schemeClr val="tx1"/>
                </a:solidFill>
                <a:effectLst/>
                <a:uLnTx/>
                <a:uFillTx/>
                <a:latin typeface="Arial"/>
                <a:ea typeface="MS PGothic" pitchFamily="34" charset="-128"/>
                <a:cs typeface="Arial"/>
              </a:rPr>
              <a:t>and </a:t>
            </a:r>
            <a:r>
              <a:rPr lang="en-US" sz="2400" dirty="0">
                <a:solidFill>
                  <a:schemeClr val="tx1"/>
                </a:solidFill>
              </a:rPr>
              <a:t>u</a:t>
            </a:r>
            <a:r>
              <a:rPr kumimoji="0" lang="en-US" sz="2400" b="0" i="0" u="none" strike="noStrike" kern="1200" cap="none" spc="0" normalizeH="0" baseline="0" noProof="0" dirty="0">
                <a:ln>
                  <a:noFill/>
                </a:ln>
                <a:solidFill>
                  <a:schemeClr val="tx1"/>
                </a:solidFill>
                <a:effectLst/>
                <a:uLnTx/>
                <a:uFillTx/>
                <a:latin typeface="Arial"/>
                <a:ea typeface="MS PGothic" pitchFamily="34" charset="-128"/>
                <a:cs typeface="Arial"/>
              </a:rPr>
              <a:t>se plans, community &amp; statewide goals, and public input</a:t>
            </a:r>
            <a:endParaRPr lang="en-US" sz="2400" dirty="0">
              <a:solidFill>
                <a:schemeClr val="tx1"/>
              </a:solidFill>
            </a:endParaRPr>
          </a:p>
          <a:p>
            <a:pPr>
              <a:spcBef>
                <a:spcPts val="1200"/>
              </a:spcBef>
            </a:pPr>
            <a:r>
              <a:rPr lang="en-US" sz="2400" dirty="0">
                <a:solidFill>
                  <a:schemeClr val="tx1"/>
                </a:solidFill>
              </a:rPr>
              <a:t>Developed cooperatively among local stakeholders, the Planning Organization (RPO), and NCDOT</a:t>
            </a:r>
          </a:p>
        </p:txBody>
      </p:sp>
      <p:sp>
        <p:nvSpPr>
          <p:cNvPr id="4" name="Text Placeholder 3"/>
          <p:cNvSpPr>
            <a:spLocks noGrp="1"/>
          </p:cNvSpPr>
          <p:nvPr>
            <p:ph type="body" sz="quarter" idx="12"/>
          </p:nvPr>
        </p:nvSpPr>
        <p:spPr/>
        <p:txBody>
          <a:bodyPr/>
          <a:lstStyle/>
          <a:p>
            <a:r>
              <a:rPr lang="en-US" dirty="0"/>
              <a:t>Rockingham County CTP Update 1</a:t>
            </a:r>
          </a:p>
        </p:txBody>
      </p:sp>
      <p:sp>
        <p:nvSpPr>
          <p:cNvPr id="5" name="Slide Number Placeholder 4"/>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C2E06F5-03C5-4BA5-AE80-2E98A827F366}" type="slidenum">
              <a:rPr kumimoji="0" lang="en-US" altLang="en-US"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lumMod val="50000"/>
                  <a:lumOff val="50000"/>
                </a:prstClr>
              </a:solidFill>
              <a:effectLst/>
              <a:uLnTx/>
              <a:uFillTx/>
              <a:latin typeface="Calibri" pitchFamily="34" charset="0"/>
              <a:ea typeface="MS PGothic" pitchFamily="34" charset="-128"/>
              <a:cs typeface="+mn-cs"/>
            </a:endParaRPr>
          </a:p>
        </p:txBody>
      </p:sp>
      <p:pic>
        <p:nvPicPr>
          <p:cNvPr id="6" name="Picture 5">
            <a:extLst>
              <a:ext uri="{FF2B5EF4-FFF2-40B4-BE49-F238E27FC236}">
                <a16:creationId xmlns:a16="http://schemas.microsoft.com/office/drawing/2014/main" id="{A61A2FB4-1691-2B78-E5BA-AD77A45775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63" y="5421770"/>
            <a:ext cx="2022194" cy="1225472"/>
          </a:xfrm>
          <a:prstGeom prst="rect">
            <a:avLst/>
          </a:prstGeom>
          <a:noFill/>
          <a:ln>
            <a:noFill/>
          </a:ln>
        </p:spPr>
      </p:pic>
      <p:pic>
        <p:nvPicPr>
          <p:cNvPr id="7" name="Picture 6">
            <a:extLst>
              <a:ext uri="{FF2B5EF4-FFF2-40B4-BE49-F238E27FC236}">
                <a16:creationId xmlns:a16="http://schemas.microsoft.com/office/drawing/2014/main" id="{51577B1D-9FC7-35E8-D442-456D8BBF0D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7786" y="5421768"/>
            <a:ext cx="2086050" cy="1225473"/>
          </a:xfrm>
          <a:prstGeom prst="rect">
            <a:avLst/>
          </a:prstGeom>
          <a:noFill/>
          <a:ln>
            <a:noFill/>
          </a:ln>
        </p:spPr>
      </p:pic>
      <p:pic>
        <p:nvPicPr>
          <p:cNvPr id="8" name="Picture 7">
            <a:extLst>
              <a:ext uri="{FF2B5EF4-FFF2-40B4-BE49-F238E27FC236}">
                <a16:creationId xmlns:a16="http://schemas.microsoft.com/office/drawing/2014/main" id="{FA6FAC96-844D-CE80-8F54-C8D0E050531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5265" y="5421768"/>
            <a:ext cx="1807935" cy="1225474"/>
          </a:xfrm>
          <a:prstGeom prst="rect">
            <a:avLst/>
          </a:prstGeom>
          <a:noFill/>
          <a:ln>
            <a:noFill/>
          </a:ln>
        </p:spPr>
      </p:pic>
      <p:pic>
        <p:nvPicPr>
          <p:cNvPr id="9" name="Picture 8">
            <a:extLst>
              <a:ext uri="{FF2B5EF4-FFF2-40B4-BE49-F238E27FC236}">
                <a16:creationId xmlns:a16="http://schemas.microsoft.com/office/drawing/2014/main" id="{D70917DA-3FDA-1FAE-1D9D-4DC6E0B0373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4630" y="5413287"/>
            <a:ext cx="1850076" cy="1233955"/>
          </a:xfrm>
          <a:prstGeom prst="rect">
            <a:avLst/>
          </a:prstGeom>
          <a:noFill/>
          <a:ln>
            <a:noFill/>
          </a:ln>
        </p:spPr>
      </p:pic>
    </p:spTree>
    <p:extLst>
      <p:ext uri="{BB962C8B-B14F-4D97-AF65-F5344CB8AC3E}">
        <p14:creationId xmlns:p14="http://schemas.microsoft.com/office/powerpoint/2010/main" val="260295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69900"/>
            <a:ext cx="8229600" cy="1143000"/>
          </a:xfrm>
        </p:spPr>
        <p:txBody>
          <a:bodyPr/>
          <a:lstStyle/>
          <a:p>
            <a:r>
              <a:rPr lang="en-US" dirty="0">
                <a:solidFill>
                  <a:schemeClr val="tx1"/>
                </a:solidFill>
              </a:rPr>
              <a:t>Why are CTPs Important?</a:t>
            </a:r>
          </a:p>
        </p:txBody>
      </p:sp>
      <p:sp>
        <p:nvSpPr>
          <p:cNvPr id="3" name="Text Placeholder 2"/>
          <p:cNvSpPr>
            <a:spLocks noGrp="1"/>
          </p:cNvSpPr>
          <p:nvPr>
            <p:ph type="body" sz="quarter" idx="11"/>
          </p:nvPr>
        </p:nvSpPr>
        <p:spPr/>
        <p:txBody>
          <a:bodyPr/>
          <a:lstStyle/>
          <a:p>
            <a:pPr marL="214313" indent="-171450" defTabSz="685800">
              <a:lnSpc>
                <a:spcPct val="90000"/>
              </a:lnSpc>
              <a:spcAft>
                <a:spcPts val="45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State Law:</a:t>
            </a:r>
          </a:p>
          <a:p>
            <a:pPr marL="614363" lvl="1" indent="-171450" defTabSz="685800">
              <a:lnSpc>
                <a:spcPct val="90000"/>
              </a:lnSpc>
              <a:spcAft>
                <a:spcPts val="450"/>
              </a:spcAft>
              <a:buFont typeface="Arial" panose="020B0604020202020204" pitchFamily="34" charset="0"/>
              <a:buChar char="•"/>
              <a:defRPr/>
            </a:pPr>
            <a:r>
              <a:rPr lang="en-US" sz="2000" dirty="0">
                <a:solidFill>
                  <a:schemeClr val="tx1"/>
                </a:solidFill>
                <a:latin typeface="Arial" panose="020B0604020202020204" pitchFamily="34" charset="0"/>
                <a:cs typeface="Arial" panose="020B0604020202020204" pitchFamily="34" charset="0"/>
              </a:rPr>
              <a:t> </a:t>
            </a:r>
            <a:r>
              <a:rPr lang="en-US" sz="2000" b="1" i="1" dirty="0">
                <a:solidFill>
                  <a:schemeClr val="tx1"/>
                </a:solidFill>
                <a:latin typeface="Arial" panose="020B0604020202020204" pitchFamily="34" charset="0"/>
                <a:cs typeface="Arial" panose="020B0604020202020204" pitchFamily="34" charset="0"/>
              </a:rPr>
              <a:t>NCGS§136-66.2 </a:t>
            </a:r>
            <a:r>
              <a:rPr lang="en-US" sz="2000" dirty="0">
                <a:solidFill>
                  <a:schemeClr val="tx1"/>
                </a:solidFill>
                <a:latin typeface="Arial" panose="020B0604020202020204" pitchFamily="34" charset="0"/>
                <a:cs typeface="Arial" panose="020B0604020202020204" pitchFamily="34" charset="0"/>
              </a:rPr>
              <a:t>with the cooperation of the Department of Transportation, … shall develop a comprehensive transportation plan that will serve present and anticipated travel demand.  Shall be based on the best information available and provide for the safe and effective use of the transportation system.</a:t>
            </a:r>
            <a:endParaRPr lang="en-US" sz="2000" i="1" dirty="0">
              <a:solidFill>
                <a:schemeClr val="tx1"/>
              </a:solidFill>
            </a:endParaRPr>
          </a:p>
          <a:p>
            <a:pPr marL="0" indent="0">
              <a:buNone/>
            </a:pPr>
            <a:r>
              <a:rPr lang="en-US" sz="1400" baseline="30000" dirty="0">
                <a:solidFill>
                  <a:schemeClr val="tx1"/>
                </a:solidFill>
                <a:latin typeface="Arial" panose="020B0604020202020204" pitchFamily="34" charset="0"/>
                <a:cs typeface="Arial" panose="020B0604020202020204" pitchFamily="34" charset="0"/>
              </a:rPr>
              <a:t>1</a:t>
            </a:r>
            <a:r>
              <a:rPr lang="en-US" sz="14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http://www.ncleg.net/EnactedLegislation/Statutes/HTML/BySection/Chapter_136/GS_136-66.2.html</a:t>
            </a:r>
            <a:r>
              <a:rPr lang="en-US" sz="1400" i="1" dirty="0">
                <a:solidFill>
                  <a:schemeClr val="tx1"/>
                </a:solidFill>
                <a:latin typeface="Arial" panose="020B0604020202020204" pitchFamily="34" charset="0"/>
                <a:cs typeface="Arial" panose="020B0604020202020204" pitchFamily="34" charset="0"/>
              </a:rPr>
              <a:t> </a:t>
            </a:r>
          </a:p>
          <a:p>
            <a:r>
              <a:rPr lang="en-US" altLang="en-US" sz="2400" dirty="0">
                <a:solidFill>
                  <a:schemeClr val="tx1"/>
                </a:solidFill>
                <a:latin typeface="Arial" panose="020B0604020202020204" pitchFamily="34" charset="0"/>
                <a:cs typeface="Arial" panose="020B0604020202020204" pitchFamily="34" charset="0"/>
              </a:rPr>
              <a:t>Represents a community’s consensus on their future transportation system to support anticipated growth and development</a:t>
            </a:r>
          </a:p>
          <a:p>
            <a:r>
              <a:rPr lang="en-US" altLang="en-US" sz="2400" dirty="0">
                <a:solidFill>
                  <a:schemeClr val="tx1"/>
                </a:solidFill>
                <a:latin typeface="Arial" panose="020B0604020202020204" pitchFamily="34" charset="0"/>
                <a:cs typeface="Arial" panose="020B0604020202020204" pitchFamily="34" charset="0"/>
              </a:rPr>
              <a:t>Mutually adopted by the State of North Carolina </a:t>
            </a:r>
          </a:p>
        </p:txBody>
      </p:sp>
      <p:sp>
        <p:nvSpPr>
          <p:cNvPr id="5" name="Slide Number Placeholder 4"/>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C2E06F5-03C5-4BA5-AE80-2E98A827F366}" type="slidenum">
              <a:rPr kumimoji="0" lang="en-US" altLang="en-US"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lumMod val="50000"/>
                  <a:lumOff val="50000"/>
                </a:prstClr>
              </a:solidFill>
              <a:effectLst/>
              <a:uLnTx/>
              <a:uFillTx/>
              <a:latin typeface="Calibri" pitchFamily="34" charset="0"/>
              <a:ea typeface="MS PGothic" pitchFamily="34" charset="-128"/>
              <a:cs typeface="+mn-cs"/>
            </a:endParaRPr>
          </a:p>
        </p:txBody>
      </p:sp>
      <p:sp>
        <p:nvSpPr>
          <p:cNvPr id="8" name="Text Placeholder 3">
            <a:extLst>
              <a:ext uri="{FF2B5EF4-FFF2-40B4-BE49-F238E27FC236}">
                <a16:creationId xmlns:a16="http://schemas.microsoft.com/office/drawing/2014/main" id="{E9C97296-6267-41A9-A46C-C1D3F73DAC97}"/>
              </a:ext>
            </a:extLst>
          </p:cNvPr>
          <p:cNvSpPr>
            <a:spLocks noGrp="1"/>
          </p:cNvSpPr>
          <p:nvPr>
            <p:ph type="body" sz="quarter" idx="12"/>
          </p:nvPr>
        </p:nvSpPr>
        <p:spPr>
          <a:xfrm>
            <a:off x="4838701" y="88900"/>
            <a:ext cx="3848100" cy="273050"/>
          </a:xfrm>
        </p:spPr>
        <p:txBody>
          <a:bodyPr/>
          <a:lstStyle/>
          <a:p>
            <a:r>
              <a:rPr lang="en-US" dirty="0"/>
              <a:t>Rockingham County CTP Update 1</a:t>
            </a:r>
          </a:p>
          <a:p>
            <a:endParaRPr lang="en-US" dirty="0"/>
          </a:p>
        </p:txBody>
      </p:sp>
    </p:spTree>
    <p:extLst>
      <p:ext uri="{BB962C8B-B14F-4D97-AF65-F5344CB8AC3E}">
        <p14:creationId xmlns:p14="http://schemas.microsoft.com/office/powerpoint/2010/main" val="128090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900"/>
            <a:ext cx="8229600" cy="1143000"/>
          </a:xfrm>
        </p:spPr>
        <p:txBody>
          <a:bodyPr wrap="square" anchor="ctr">
            <a:normAutofit/>
          </a:bodyPr>
          <a:lstStyle/>
          <a:p>
            <a:r>
              <a:rPr lang="en-US" dirty="0">
                <a:solidFill>
                  <a:schemeClr val="tx1"/>
                </a:solidFill>
              </a:rPr>
              <a:t>What is in a CTP?</a:t>
            </a:r>
          </a:p>
        </p:txBody>
      </p:sp>
      <p:sp>
        <p:nvSpPr>
          <p:cNvPr id="15" name="Text Placeholder 2">
            <a:extLst>
              <a:ext uri="{FF2B5EF4-FFF2-40B4-BE49-F238E27FC236}">
                <a16:creationId xmlns:a16="http://schemas.microsoft.com/office/drawing/2014/main" id="{2E51527E-AD15-4FF1-077F-AF1E42430C73}"/>
              </a:ext>
            </a:extLst>
          </p:cNvPr>
          <p:cNvSpPr>
            <a:spLocks noGrp="1"/>
          </p:cNvSpPr>
          <p:nvPr>
            <p:ph type="body" sz="quarter" idx="12"/>
          </p:nvPr>
        </p:nvSpPr>
        <p:spPr>
          <a:xfrm>
            <a:off x="4838701" y="88900"/>
            <a:ext cx="3848100" cy="273050"/>
          </a:xfrm>
        </p:spPr>
        <p:txBody>
          <a:bodyPr/>
          <a:lstStyle/>
          <a:p>
            <a:r>
              <a:rPr lang="en-US" dirty="0"/>
              <a:t>Rockingham County CTP Update 1</a:t>
            </a:r>
          </a:p>
          <a:p>
            <a:endParaRPr lang="en-US" dirty="0"/>
          </a:p>
        </p:txBody>
      </p:sp>
      <p:sp>
        <p:nvSpPr>
          <p:cNvPr id="5" name="Slide Number Placeholder 4"/>
          <p:cNvSpPr>
            <a:spLocks noGrp="1"/>
          </p:cNvSpPr>
          <p:nvPr>
            <p:ph type="sldNum" sz="quarter" idx="14"/>
          </p:nvPr>
        </p:nvSpPr>
        <p:spPr>
          <a:xfrm>
            <a:off x="6553200" y="6356350"/>
            <a:ext cx="2133600" cy="365125"/>
          </a:xfrm>
        </p:spPr>
        <p:txBody>
          <a:bodyPr wrap="square" anchor="ctr">
            <a:normAutofit/>
          </a:bodyPr>
          <a:lstStyle/>
          <a:p>
            <a:pPr marL="0" marR="0" lvl="0" indent="0" defTabSz="457200" rtl="0" eaLnBrk="1" fontAlgn="base" latinLnBrk="0" hangingPunct="1">
              <a:spcBef>
                <a:spcPct val="0"/>
              </a:spcBef>
              <a:spcAft>
                <a:spcPts val="600"/>
              </a:spcAft>
              <a:buClrTx/>
              <a:buSzTx/>
              <a:buFontTx/>
              <a:buNone/>
              <a:tabLst/>
              <a:defRPr/>
            </a:pPr>
            <a:fld id="{3C2E06F5-03C5-4BA5-AE80-2E98A827F366}" type="slidenum">
              <a:rPr kumimoji="0" lang="en-US" altLang="en-US" b="0" i="0" u="none" strike="noStrike" kern="1200" cap="none" spc="0" normalizeH="0" baseline="0" noProof="0" smtClean="0">
                <a:ln>
                  <a:noFill/>
                </a:ln>
                <a:effectLst/>
                <a:uLnTx/>
                <a:uFillTx/>
              </a:rPr>
              <a:pPr marL="0" marR="0" lvl="0" indent="0" defTabSz="457200" rtl="0" eaLnBrk="1" fontAlgn="base" latinLnBrk="0" hangingPunct="1">
                <a:spcBef>
                  <a:spcPct val="0"/>
                </a:spcBef>
                <a:spcAft>
                  <a:spcPts val="600"/>
                </a:spcAft>
                <a:buClrTx/>
                <a:buSzTx/>
                <a:buFontTx/>
                <a:buNone/>
                <a:tabLst/>
                <a:defRPr/>
              </a:pPr>
              <a:t>7</a:t>
            </a:fld>
            <a:endParaRPr kumimoji="0" lang="en-US" altLang="en-US" b="0" i="0" u="none" strike="noStrike" kern="1200" cap="none" spc="0" normalizeH="0" baseline="0" noProof="0">
              <a:ln>
                <a:noFill/>
              </a:ln>
              <a:effectLst/>
              <a:uLnTx/>
              <a:uFillTx/>
            </a:endParaRPr>
          </a:p>
        </p:txBody>
      </p:sp>
      <p:graphicFrame>
        <p:nvGraphicFramePr>
          <p:cNvPr id="3" name="Table 2">
            <a:extLst>
              <a:ext uri="{FF2B5EF4-FFF2-40B4-BE49-F238E27FC236}">
                <a16:creationId xmlns:a16="http://schemas.microsoft.com/office/drawing/2014/main" id="{A55AF6CE-5CA0-BAA9-BD18-5884B81C3799}"/>
              </a:ext>
            </a:extLst>
          </p:cNvPr>
          <p:cNvGraphicFramePr>
            <a:graphicFrameLocks noGrp="1"/>
          </p:cNvGraphicFramePr>
          <p:nvPr>
            <p:extLst>
              <p:ext uri="{D42A27DB-BD31-4B8C-83A1-F6EECF244321}">
                <p14:modId xmlns:p14="http://schemas.microsoft.com/office/powerpoint/2010/main" val="654560117"/>
              </p:ext>
            </p:extLst>
          </p:nvPr>
        </p:nvGraphicFramePr>
        <p:xfrm>
          <a:off x="802735" y="1375894"/>
          <a:ext cx="7884066" cy="4567922"/>
        </p:xfrm>
        <a:graphic>
          <a:graphicData uri="http://schemas.openxmlformats.org/drawingml/2006/table">
            <a:tbl>
              <a:tblPr firstRow="1" bandRow="1">
                <a:tableStyleId>{5C22544A-7EE6-4342-B048-85BDC9FD1C3A}</a:tableStyleId>
              </a:tblPr>
              <a:tblGrid>
                <a:gridCol w="3888639">
                  <a:extLst>
                    <a:ext uri="{9D8B030D-6E8A-4147-A177-3AD203B41FA5}">
                      <a16:colId xmlns:a16="http://schemas.microsoft.com/office/drawing/2014/main" val="1912767319"/>
                    </a:ext>
                  </a:extLst>
                </a:gridCol>
                <a:gridCol w="3995427">
                  <a:extLst>
                    <a:ext uri="{9D8B030D-6E8A-4147-A177-3AD203B41FA5}">
                      <a16:colId xmlns:a16="http://schemas.microsoft.com/office/drawing/2014/main" val="756259472"/>
                    </a:ext>
                  </a:extLst>
                </a:gridCol>
              </a:tblGrid>
              <a:tr h="367933">
                <a:tc gridSpan="2">
                  <a:txBody>
                    <a:bodyPr/>
                    <a:lstStyle/>
                    <a:p>
                      <a:pPr algn="ctr"/>
                      <a:r>
                        <a:rPr lang="en-US" sz="2400" dirty="0">
                          <a:solidFill>
                            <a:schemeClr val="bg1"/>
                          </a:solidFill>
                          <a:latin typeface="Arial" panose="020B0604020202020204" pitchFamily="34" charset="0"/>
                          <a:cs typeface="Arial" panose="020B0604020202020204" pitchFamily="34" charset="0"/>
                        </a:rPr>
                        <a:t>Split into two documents </a:t>
                      </a:r>
                    </a:p>
                  </a:txBody>
                  <a:tcPr>
                    <a:solidFill>
                      <a:schemeClr val="accent1"/>
                    </a:solidFill>
                  </a:tcPr>
                </a:tc>
                <a:tc hMerge="1">
                  <a:txBody>
                    <a:bodyPr/>
                    <a:lstStyle/>
                    <a:p>
                      <a:endParaRPr lang="en-US" dirty="0"/>
                    </a:p>
                  </a:txBody>
                  <a:tcPr/>
                </a:tc>
                <a:extLst>
                  <a:ext uri="{0D108BD9-81ED-4DB2-BD59-A6C34878D82A}">
                    <a16:rowId xmlns:a16="http://schemas.microsoft.com/office/drawing/2014/main" val="640152914"/>
                  </a:ext>
                </a:extLst>
              </a:tr>
              <a:tr h="469214">
                <a:tc>
                  <a:txBody>
                    <a:bodyPr/>
                    <a:lstStyle/>
                    <a:p>
                      <a:endParaRPr lang="en-US" dirty="0">
                        <a:solidFill>
                          <a:schemeClr val="bg1"/>
                        </a:solidFill>
                      </a:endParaRPr>
                    </a:p>
                  </a:txBody>
                  <a:tcPr>
                    <a:lnB w="12700" cmpd="sng">
                      <a:noFill/>
                    </a:lnB>
                    <a:solidFill>
                      <a:schemeClr val="bg1"/>
                    </a:solidFill>
                  </a:tcPr>
                </a:tc>
                <a:tc>
                  <a:txBody>
                    <a:bodyPr/>
                    <a:lstStyle/>
                    <a:p>
                      <a:endParaRPr lang="en-US" dirty="0">
                        <a:solidFill>
                          <a:schemeClr val="bg1"/>
                        </a:solidFill>
                      </a:endParaRPr>
                    </a:p>
                    <a:p>
                      <a:endParaRPr lang="en-US" dirty="0">
                        <a:solidFill>
                          <a:schemeClr val="bg1"/>
                        </a:solidFill>
                      </a:endParaRPr>
                    </a:p>
                    <a:p>
                      <a:endParaRPr lang="en-US" dirty="0">
                        <a:solidFill>
                          <a:schemeClr val="bg1"/>
                        </a:solidFill>
                      </a:endParaRPr>
                    </a:p>
                  </a:txBody>
                  <a:tcPr>
                    <a:lnB w="12700" cmpd="sng">
                      <a:noFill/>
                    </a:lnB>
                    <a:solidFill>
                      <a:schemeClr val="bg1"/>
                    </a:solidFill>
                  </a:tcPr>
                </a:tc>
                <a:extLst>
                  <a:ext uri="{0D108BD9-81ED-4DB2-BD59-A6C34878D82A}">
                    <a16:rowId xmlns:a16="http://schemas.microsoft.com/office/drawing/2014/main" val="776640607"/>
                  </a:ext>
                </a:extLst>
              </a:tr>
              <a:tr h="382538">
                <a:tc>
                  <a:txBody>
                    <a:bodyPr/>
                    <a:lstStyle/>
                    <a:p>
                      <a:pPr algn="ctr"/>
                      <a:r>
                        <a:rPr lang="en-US" sz="2400" b="1" dirty="0">
                          <a:solidFill>
                            <a:schemeClr val="bg1"/>
                          </a:solidFill>
                          <a:latin typeface="Arial" panose="020B0604020202020204" pitchFamily="34" charset="0"/>
                          <a:cs typeface="Arial" panose="020B0604020202020204" pitchFamily="34" charset="0"/>
                        </a:rPr>
                        <a:t>Core Document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tc>
                  <a:txBody>
                    <a:bodyPr/>
                    <a:lstStyle/>
                    <a:p>
                      <a:pPr algn="ctr"/>
                      <a:r>
                        <a:rPr lang="en-US" sz="2400" b="1" dirty="0">
                          <a:solidFill>
                            <a:schemeClr val="bg1"/>
                          </a:solidFill>
                          <a:latin typeface="Arial" panose="020B0604020202020204" pitchFamily="34" charset="0"/>
                          <a:cs typeface="Arial" panose="020B0604020202020204" pitchFamily="34" charset="0"/>
                        </a:rPr>
                        <a:t>Appendix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631121740"/>
                  </a:ext>
                </a:extLst>
              </a:tr>
              <a:tr h="2739122">
                <a:tc>
                  <a:txBody>
                    <a:bodyPr/>
                    <a:lstStyle/>
                    <a:p>
                      <a:pPr marL="28575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Summary of Plan</a:t>
                      </a:r>
                    </a:p>
                    <a:p>
                      <a:pPr marL="28575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Current a</a:t>
                      </a:r>
                      <a:r>
                        <a:rPr lang="en-US" sz="2400" baseline="0" dirty="0">
                          <a:solidFill>
                            <a:schemeClr val="bg1"/>
                          </a:solidFill>
                          <a:latin typeface="Arial" panose="020B0604020202020204" pitchFamily="34" charset="0"/>
                          <a:cs typeface="Arial" panose="020B0604020202020204" pitchFamily="34" charset="0"/>
                        </a:rPr>
                        <a:t>nd</a:t>
                      </a:r>
                      <a:r>
                        <a:rPr lang="en-US" sz="2400" dirty="0">
                          <a:solidFill>
                            <a:schemeClr val="bg1"/>
                          </a:solidFill>
                          <a:latin typeface="Arial" panose="020B0604020202020204" pitchFamily="34" charset="0"/>
                          <a:cs typeface="Arial" panose="020B0604020202020204" pitchFamily="34" charset="0"/>
                        </a:rPr>
                        <a:t> Future Conditions</a:t>
                      </a:r>
                    </a:p>
                    <a:p>
                      <a:pPr marL="28575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Project Recommendations and Maps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tc>
                  <a:txBody>
                    <a:bodyPr/>
                    <a:lstStyle/>
                    <a:p>
                      <a:pPr marL="28575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CTP Process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bg1"/>
                          </a:solidFill>
                          <a:latin typeface="Arial" panose="020B0604020202020204" pitchFamily="34" charset="0"/>
                          <a:cs typeface="Arial" panose="020B0604020202020204" pitchFamily="34" charset="0"/>
                        </a:rPr>
                        <a:t>Project Sheets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bg1"/>
                          </a:solidFill>
                          <a:latin typeface="Arial" panose="020B0604020202020204" pitchFamily="34" charset="0"/>
                          <a:cs typeface="Arial" panose="020B0604020202020204" pitchFamily="34" charset="0"/>
                        </a:rPr>
                        <a:t>Technical Data and Analysis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bg1"/>
                          </a:solidFill>
                          <a:latin typeface="Arial" panose="020B0604020202020204" pitchFamily="34" charset="0"/>
                          <a:cs typeface="Arial" panose="020B0604020202020204" pitchFamily="34" charset="0"/>
                        </a:rPr>
                        <a:t>Definitions and References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528220510"/>
                  </a:ext>
                </a:extLst>
              </a:tr>
            </a:tbl>
          </a:graphicData>
        </a:graphic>
      </p:graphicFrame>
      <p:sp>
        <p:nvSpPr>
          <p:cNvPr id="7" name="Arrow: Left-Up 6">
            <a:extLst>
              <a:ext uri="{FF2B5EF4-FFF2-40B4-BE49-F238E27FC236}">
                <a16:creationId xmlns:a16="http://schemas.microsoft.com/office/drawing/2014/main" id="{D977E0C6-F7FA-B3A1-56CA-9D30BE7CA342}"/>
              </a:ext>
            </a:extLst>
          </p:cNvPr>
          <p:cNvSpPr/>
          <p:nvPr/>
        </p:nvSpPr>
        <p:spPr>
          <a:xfrm rot="13753080">
            <a:off x="4271429" y="1956497"/>
            <a:ext cx="893500" cy="957845"/>
          </a:xfrm>
          <a:prstGeom prst="leftUpArrow">
            <a:avLst>
              <a:gd name="adj1" fmla="val 25000"/>
              <a:gd name="adj2" fmla="val 21694"/>
              <a:gd name="adj3" fmla="val 25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61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A2FEDF-5A6B-D4D1-FF6E-D6D6963ED2C8}"/>
              </a:ext>
            </a:extLst>
          </p:cNvPr>
          <p:cNvSpPr>
            <a:spLocks noGrp="1"/>
          </p:cNvSpPr>
          <p:nvPr>
            <p:ph type="body" sz="quarter" idx="12"/>
          </p:nvPr>
        </p:nvSpPr>
        <p:spPr/>
        <p:txBody>
          <a:bodyPr/>
          <a:lstStyle/>
          <a:p>
            <a:r>
              <a:rPr lang="en-US" dirty="0"/>
              <a:t>Rockingham County CTP Update 1</a:t>
            </a:r>
          </a:p>
          <a:p>
            <a:endParaRPr lang="en-US" dirty="0"/>
          </a:p>
        </p:txBody>
      </p:sp>
      <p:sp>
        <p:nvSpPr>
          <p:cNvPr id="5" name="Slide Number Placeholder 4">
            <a:extLst>
              <a:ext uri="{FF2B5EF4-FFF2-40B4-BE49-F238E27FC236}">
                <a16:creationId xmlns:a16="http://schemas.microsoft.com/office/drawing/2014/main" id="{FA3773BC-5E2F-F63C-090E-FCE90D4D8985}"/>
              </a:ext>
            </a:extLst>
          </p:cNvPr>
          <p:cNvSpPr>
            <a:spLocks noGrp="1"/>
          </p:cNvSpPr>
          <p:nvPr>
            <p:ph type="sldNum" sz="quarter" idx="13"/>
          </p:nvPr>
        </p:nvSpPr>
        <p:spPr/>
        <p:txBody>
          <a:bodyPr/>
          <a:lstStyle/>
          <a:p>
            <a:pPr>
              <a:defRPr/>
            </a:pPr>
            <a:fld id="{3C2E06F5-03C5-4BA5-AE80-2E98A827F366}" type="slidenum">
              <a:rPr lang="en-US" altLang="en-US" smtClean="0"/>
              <a:pPr>
                <a:defRPr/>
              </a:pPr>
              <a:t>8</a:t>
            </a:fld>
            <a:endParaRPr lang="en-US" altLang="en-US" dirty="0"/>
          </a:p>
        </p:txBody>
      </p:sp>
      <p:pic>
        <p:nvPicPr>
          <p:cNvPr id="6" name="Picture 5">
            <a:extLst>
              <a:ext uri="{FF2B5EF4-FFF2-40B4-BE49-F238E27FC236}">
                <a16:creationId xmlns:a16="http://schemas.microsoft.com/office/drawing/2014/main" id="{E0F8B3A1-2E3A-2921-7DDC-ED9E225FAD03}"/>
              </a:ext>
            </a:extLst>
          </p:cNvPr>
          <p:cNvPicPr>
            <a:picLocks noChangeAspect="1"/>
          </p:cNvPicPr>
          <p:nvPr/>
        </p:nvPicPr>
        <p:blipFill>
          <a:blip r:embed="rId3"/>
          <a:stretch>
            <a:fillRect/>
          </a:stretch>
        </p:blipFill>
        <p:spPr>
          <a:xfrm>
            <a:off x="234384" y="838757"/>
            <a:ext cx="8675232" cy="5180485"/>
          </a:xfrm>
          <a:prstGeom prst="rect">
            <a:avLst/>
          </a:prstGeom>
        </p:spPr>
      </p:pic>
    </p:spTree>
    <p:extLst>
      <p:ext uri="{BB962C8B-B14F-4D97-AF65-F5344CB8AC3E}">
        <p14:creationId xmlns:p14="http://schemas.microsoft.com/office/powerpoint/2010/main" val="265584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97F28D-926B-2F69-1AF3-DCF608B34CAC}"/>
              </a:ext>
            </a:extLst>
          </p:cNvPr>
          <p:cNvSpPr>
            <a:spLocks noGrp="1"/>
          </p:cNvSpPr>
          <p:nvPr>
            <p:ph type="body" sz="quarter" idx="12"/>
          </p:nvPr>
        </p:nvSpPr>
        <p:spPr/>
        <p:txBody>
          <a:bodyPr/>
          <a:lstStyle/>
          <a:p>
            <a:r>
              <a:rPr lang="en-US" dirty="0"/>
              <a:t>Rockingham County CTP Update 1</a:t>
            </a:r>
          </a:p>
          <a:p>
            <a:endParaRPr lang="en-US" dirty="0"/>
          </a:p>
        </p:txBody>
      </p:sp>
      <p:sp>
        <p:nvSpPr>
          <p:cNvPr id="5" name="Slide Number Placeholder 4">
            <a:extLst>
              <a:ext uri="{FF2B5EF4-FFF2-40B4-BE49-F238E27FC236}">
                <a16:creationId xmlns:a16="http://schemas.microsoft.com/office/drawing/2014/main" id="{1BB2E0CD-1607-3CA5-A359-F908321CCDAC}"/>
              </a:ext>
            </a:extLst>
          </p:cNvPr>
          <p:cNvSpPr>
            <a:spLocks noGrp="1"/>
          </p:cNvSpPr>
          <p:nvPr>
            <p:ph type="sldNum" sz="quarter" idx="13"/>
          </p:nvPr>
        </p:nvSpPr>
        <p:spPr/>
        <p:txBody>
          <a:bodyPr/>
          <a:lstStyle/>
          <a:p>
            <a:pPr>
              <a:defRPr/>
            </a:pPr>
            <a:fld id="{3C2E06F5-03C5-4BA5-AE80-2E98A827F366}" type="slidenum">
              <a:rPr lang="en-US" altLang="en-US" smtClean="0"/>
              <a:pPr>
                <a:defRPr/>
              </a:pPr>
              <a:t>9</a:t>
            </a:fld>
            <a:endParaRPr lang="en-US" altLang="en-US" dirty="0"/>
          </a:p>
        </p:txBody>
      </p:sp>
      <p:pic>
        <p:nvPicPr>
          <p:cNvPr id="6" name="Picture 5">
            <a:extLst>
              <a:ext uri="{FF2B5EF4-FFF2-40B4-BE49-F238E27FC236}">
                <a16:creationId xmlns:a16="http://schemas.microsoft.com/office/drawing/2014/main" id="{6F4D40E7-38D1-D2CD-52B6-72A0302C97FC}"/>
              </a:ext>
            </a:extLst>
          </p:cNvPr>
          <p:cNvPicPr>
            <a:picLocks noChangeAspect="1"/>
          </p:cNvPicPr>
          <p:nvPr/>
        </p:nvPicPr>
        <p:blipFill>
          <a:blip r:embed="rId3"/>
          <a:stretch>
            <a:fillRect/>
          </a:stretch>
        </p:blipFill>
        <p:spPr>
          <a:xfrm>
            <a:off x="317155" y="815784"/>
            <a:ext cx="8608969" cy="53911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8872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TP Overview.potx" id="{6100E0A1-8D6C-45A4-9D3E-7EB2A456DF95}" vid="{74AD17E8-71C9-4D01-99E1-C2797F6AC118}"/>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
          </a:spcBef>
          <a:spcAft>
            <a:spcPct val="20000"/>
          </a:spcAft>
          <a:buClrTx/>
          <a:buSzTx/>
          <a:buFont typeface="Wingdings" pitchFamily="2" charset="2"/>
          <a:buChar char="Ø"/>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17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
          </a:spcBef>
          <a:spcAft>
            <a:spcPct val="20000"/>
          </a:spcAft>
          <a:buClrTx/>
          <a:buSzTx/>
          <a:buFont typeface="Wingdings" pitchFamily="2" charset="2"/>
          <a:buChar char="Ø"/>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EDC8B8849F0449BCA6697504E08346" ma:contentTypeVersion="48" ma:contentTypeDescription="Create a new document." ma:contentTypeScope="" ma:versionID="b917afdabad08df4e8c579886deb0c5e">
  <xsd:schema xmlns:xsd="http://www.w3.org/2001/XMLSchema" xmlns:xs="http://www.w3.org/2001/XMLSchema" xmlns:p="http://schemas.microsoft.com/office/2006/metadata/properties" xmlns:ns1="http://schemas.microsoft.com/sharepoint/v3" xmlns:ns2="82e4dbae-68f1-44b9-a9de-1019b054425c" xmlns:ns3="084f7c45-40c1-4552-b9db-b0297b44ff26" xmlns:ns4="16f00c2e-ac5c-418b-9f13-a0771dbd417d" targetNamespace="http://schemas.microsoft.com/office/2006/metadata/properties" ma:root="true" ma:fieldsID="2000c37600588d54536ee8b7025de04d" ns1:_="" ns2:_="" ns3:_="" ns4:_="">
    <xsd:import namespace="http://schemas.microsoft.com/sharepoint/v3"/>
    <xsd:import namespace="82e4dbae-68f1-44b9-a9de-1019b054425c"/>
    <xsd:import namespace="084f7c45-40c1-4552-b9db-b0297b44ff26"/>
    <xsd:import namespace="16f00c2e-ac5c-418b-9f13-a0771dbd417d"/>
    <xsd:element name="properties">
      <xsd:complexType>
        <xsd:sequence>
          <xsd:element name="documentManagement">
            <xsd:complexType>
              <xsd:all>
                <xsd:element ref="ns2:Document_x0020_Category" minOccurs="0"/>
                <xsd:element ref="ns2:Document_x0020_Status" minOccurs="0"/>
                <xsd:element ref="ns2:Document_x0020_Type" minOccurs="0"/>
                <xsd:element ref="ns1:DocumentSetDescription" minOccurs="0"/>
                <xsd:element ref="ns3:County" minOccurs="0"/>
                <xsd:element ref="ns2:CTP_x0020_Status" minOccurs="0"/>
                <xsd:element ref="ns2:CTP_x0020_Type" minOccurs="0"/>
                <xsd:element ref="ns4:_dlc_DocId" minOccurs="0"/>
                <xsd:element ref="ns4:_dlc_DocIdUrl" minOccurs="0"/>
                <xsd:element ref="ns4:_dlc_DocIdPersistId" minOccurs="0"/>
                <xsd:element ref="ns1:UR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5" nillable="true" ma:displayName="Description" ma:description="A description of the Document Set" ma:hidden="true" ma:internalName="DocumentSetDescription" ma:readOnly="false">
      <xsd:simpleType>
        <xsd:restriction base="dms:Note"/>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4dbae-68f1-44b9-a9de-1019b054425c" elementFormDefault="qualified">
    <xsd:import namespace="http://schemas.microsoft.com/office/2006/documentManagement/types"/>
    <xsd:import namespace="http://schemas.microsoft.com/office/infopath/2007/PartnerControls"/>
    <xsd:element name="Document_x0020_Category" ma:index="2" nillable="true" ma:displayName="Document Category" ma:description="Where should this content appear on the public facing page?" ma:format="Dropdown" ma:internalName="Document_x0020_Category">
      <xsd:simpleType>
        <xsd:restriction base="dms:Choice">
          <xsd:enumeration value="Maps"/>
          <xsd:enumeration value="Report"/>
          <xsd:enumeration value="Data"/>
          <xsd:enumeration value="Public Involvement"/>
          <xsd:enumeration value="Resources"/>
        </xsd:restriction>
      </xsd:simpleType>
    </xsd:element>
    <xsd:element name="Document_x0020_Status" ma:index="3" nillable="true" ma:displayName="Document Status" ma:default="Draft" ma:format="Dropdown" ma:internalName="Document_x0020_Status">
      <xsd:simpleType>
        <xsd:restriction base="dms:Choice">
          <xsd:enumeration value="Draft"/>
          <xsd:enumeration value="Recommended"/>
          <xsd:enumeration value="Adopted"/>
          <xsd:enumeration value="Final"/>
        </xsd:restriction>
      </xsd:simpleType>
    </xsd:element>
    <xsd:element name="Document_x0020_Type" ma:index="4" nillable="true" ma:displayName="Document Type" ma:format="Dropdown" ma:internalName="Document_x0020_Type">
      <xsd:simpleType>
        <xsd:restriction base="dms:Choice">
          <xsd:enumeration value="1. Adoption Map"/>
          <xsd:enumeration value="2. Highway Map"/>
          <xsd:enumeration value="3. Public Transit &amp; Rail Map"/>
          <xsd:enumeration value="4. Bicycle Map"/>
          <xsd:enumeration value="5. Pedestrian Map"/>
          <xsd:enumeration value="Report"/>
          <xsd:enumeration value="Status Report"/>
          <xsd:enumeration value="Crash Map"/>
          <xsd:enumeration value="Deficiency Map"/>
          <xsd:enumeration value="Bridge Map"/>
          <xsd:enumeration value="Environmental Map"/>
          <xsd:enumeration value="Alternative Analysis Study"/>
          <xsd:enumeration value="Goals &amp; Vision"/>
          <xsd:enumeration value="Survey"/>
          <xsd:enumeration value="Agenda"/>
          <xsd:enumeration value="Minutes"/>
          <xsd:enumeration value="Handout"/>
          <xsd:enumeration value="Presentation"/>
          <xsd:enumeration value="Resolutions"/>
          <xsd:enumeration value="Bicycle and Pedestrian Maps"/>
          <xsd:enumeration value="Project Sheet"/>
          <xsd:enumeration value="Adoption Map"/>
          <xsd:enumeration value="​Highway Map"/>
          <xsd:enumeration value="Public Transit &amp; Rail Map"/>
        </xsd:restriction>
      </xsd:simpleType>
    </xsd:element>
    <xsd:element name="CTP_x0020_Status" ma:index="9" nillable="true" ma:displayName="CTP Status" ma:default="Completed" ma:description="Is the plan Completed or Under Study?" ma:format="Dropdown" ma:hidden="true" ma:internalName="CTP_x0020_Status" ma:readOnly="false">
      <xsd:simpleType>
        <xsd:restriction base="dms:Choice">
          <xsd:enumeration value="Completed"/>
          <xsd:enumeration value="Under Study"/>
        </xsd:restriction>
      </xsd:simpleType>
    </xsd:element>
    <xsd:element name="CTP_x0020_Type" ma:index="10" nillable="true" ma:displayName="CTP Type" ma:default="County" ma:format="Dropdown" ma:hidden="true" ma:internalName="CTP_x0020_Type" ma:readOnly="false">
      <xsd:simpleType>
        <xsd:restriction base="dms:Choice">
          <xsd:enumeration value="County"/>
          <xsd:enumeration value="Municipal"/>
          <xsd:enumeration value="MPO"/>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County" ma:index="8" nillable="true" ma:displayName="County" ma:description="Full List of NC Counties" ma:format="Dropdown" ma:hidden="true" ma:internalName="County" ma:readOnly="false">
      <xsd:complexType>
        <xsd:complexContent>
          <xsd:extension base="dms:MultiChoice">
            <xsd:sequence>
              <xsd:element name="Value" maxOccurs="unbounded" minOccurs="0" nillable="true">
                <xsd:simpleType>
                  <xsd:restriction base="dms:Choice">
                    <xsd:enumeration value="Alamance"/>
                    <xsd:enumeration value="Alexander"/>
                    <xsd:enumeration value="Alleghany"/>
                    <xsd:enumeration value="Anson"/>
                    <xsd:enumeration value="Ashe"/>
                    <xsd:enumeration value="Avery"/>
                    <xsd:enumeration value="Beaufort"/>
                    <xsd:enumeration value="Bertie"/>
                    <xsd:enumeration value="Bladen"/>
                    <xsd:enumeration value="Brunswick"/>
                    <xsd:enumeration value="Buncombe"/>
                    <xsd:enumeration value="Burke"/>
                    <xsd:enumeration value="Cabarrus"/>
                    <xsd:enumeration value="Caldwell"/>
                    <xsd:enumeration value="Camden"/>
                    <xsd:enumeration value="Carteret"/>
                    <xsd:enumeration value="Caswell"/>
                    <xsd:enumeration value="Catawba"/>
                    <xsd:enumeration value="Chatham"/>
                    <xsd:enumeration value="Cherokee"/>
                    <xsd:enumeration value="Chowan"/>
                    <xsd:enumeration value="Clay"/>
                    <xsd:enumeration value="Cleveland"/>
                    <xsd:enumeration value="Columbus"/>
                    <xsd:enumeration value="Craven"/>
                    <xsd:enumeration value="Cumberland"/>
                    <xsd:enumeration value="Currituck"/>
                    <xsd:enumeration value="Dare"/>
                    <xsd:enumeration value="Davidson"/>
                    <xsd:enumeration value="Davie"/>
                    <xsd:enumeration value="Duplin"/>
                    <xsd:enumeration value="Durham"/>
                    <xsd:enumeration value="Edgecombe"/>
                    <xsd:enumeration value="Forsyth"/>
                    <xsd:enumeration value="Franklin"/>
                    <xsd:enumeration value="Gaston"/>
                    <xsd:enumeration value="Gates"/>
                    <xsd:enumeration value="Graham"/>
                    <xsd:enumeration value="Granville"/>
                    <xsd:enumeration value="Greene"/>
                    <xsd:enumeration value="Guilford"/>
                    <xsd:enumeration value="Halifax"/>
                    <xsd:enumeration value="Harnett"/>
                    <xsd:enumeration value="Haywood"/>
                    <xsd:enumeration value="Henderson"/>
                    <xsd:enumeration value="Hertford"/>
                    <xsd:enumeration value="Hoke"/>
                    <xsd:enumeration value="Hyde"/>
                    <xsd:enumeration value="Iredell"/>
                    <xsd:enumeration value="Jackson"/>
                    <xsd:enumeration value="Johnston"/>
                    <xsd:enumeration value="Jones"/>
                    <xsd:enumeration value="Lee"/>
                    <xsd:enumeration value="Lenoir"/>
                    <xsd:enumeration value="Lincoln"/>
                    <xsd:enumeration value="Macon"/>
                    <xsd:enumeration value="Madison"/>
                    <xsd:enumeration value="Martin"/>
                    <xsd:enumeration value="McDowell"/>
                    <xsd:enumeration value="Mecklenburg"/>
                    <xsd:enumeration value="Mitchell"/>
                    <xsd:enumeration value="Montgomery"/>
                    <xsd:enumeration value="Moore"/>
                    <xsd:enumeration value="Nash"/>
                    <xsd:enumeration value="New Hanover"/>
                    <xsd:enumeration value="Northampton"/>
                    <xsd:enumeration value="Onslow"/>
                    <xsd:enumeration value="Orange"/>
                    <xsd:enumeration value="Pamlico"/>
                    <xsd:enumeration value="Pasquotank"/>
                    <xsd:enumeration value="Pender"/>
                    <xsd:enumeration value="Perquimans"/>
                    <xsd:enumeration value="Person"/>
                    <xsd:enumeration value="Pitt"/>
                    <xsd:enumeration value="Polk"/>
                    <xsd:enumeration value="Randolph"/>
                    <xsd:enumeration value="Richmond"/>
                    <xsd:enumeration value="Robeson"/>
                    <xsd:enumeration value="Rockingham"/>
                    <xsd:enumeration value="Rowan"/>
                    <xsd:enumeration value="Rutherford"/>
                    <xsd:enumeration value="Sampson"/>
                    <xsd:enumeration value="Scotland"/>
                    <xsd:enumeration value="Stanly"/>
                    <xsd:enumeration value="Stokes"/>
                    <xsd:enumeration value="Surry"/>
                    <xsd:enumeration value="Swain"/>
                    <xsd:enumeration value="Transylvania"/>
                    <xsd:enumeration value="Tyrrell"/>
                    <xsd:enumeration value="Union"/>
                    <xsd:enumeration value="Vance"/>
                    <xsd:enumeration value="Wake"/>
                    <xsd:enumeration value="Warren"/>
                    <xsd:enumeration value="Washington"/>
                    <xsd:enumeration value="Watauga"/>
                    <xsd:enumeration value="Wayne"/>
                    <xsd:enumeration value="Wilkes"/>
                    <xsd:enumeration value="Wilson"/>
                    <xsd:enumeration value="Yadkin"/>
                    <xsd:enumeration value="Yance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SharedContentType xmlns="Microsoft.SharePoint.Taxonomy.ContentTypeSync" SourceId="7ef604a7-ebc4-47af-96e9-7f1ad444f50a" ContentTypeId="0x0101" PreviousValue="false"/>
</file>

<file path=customXml/item5.xml><?xml version="1.0" encoding="utf-8"?>
<p:properties xmlns:p="http://schemas.microsoft.com/office/2006/metadata/properties" xmlns:xsi="http://www.w3.org/2001/XMLSchema-instance" xmlns:pc="http://schemas.microsoft.com/office/infopath/2007/PartnerControls">
  <documentManagement>
    <_dlc_DocId xmlns="16f00c2e-ac5c-418b-9f13-a0771dbd417d">INSIDE-161-15</_dlc_DocId>
    <_dlc_DocIdUrl xmlns="16f00c2e-ac5c-418b-9f13-a0771dbd417d">
      <Url>https://connect.ncdot.gov/Business/_layouts/15/DocIdRedir.aspx?ID=INSIDE-161-15</Url>
      <Description>INSIDE-161-15</Description>
    </_dlc_DocIdUrl>
    <Document_x0020_Category xmlns="82e4dbae-68f1-44b9-a9de-1019b054425c">Public Involvement</Document_x0020_Category>
    <DocumentSetDescription xmlns="http://schemas.microsoft.com/sharepoint/v3">The Rockingham County Comprehensive Transportation Plan (CTP) is a long-range plan, which identifies major transportation improvement needs and develops long-term solutions for the next 25 to 30 years.  The study is a joint effort between Rockingham County, the Piedmont Triad Rural Planning Organization (PTRPO), and the North Carolina Department of Transportation -Transportation Planning Division (NCDOT TPD).  This plan is an update of the adopted 2014 Rockingham County CTP, Western Rockingham CTP, and Eden CTP.  It includes the City of Eden, the Town of Madison, Town of Mayodan, the City of Reidsville, the Town of Stoneville, the Town of Wentworth, and Rockingham County.  This plan update will evaluate current and future conditions for highway, bicycle, pedestrian, and public transportation modes.   </DocumentSetDescription>
    <Document_x0020_Status xmlns="82e4dbae-68f1-44b9-a9de-1019b054425c">Draft</Document_x0020_Status>
    <CTP_x0020_Status xmlns="82e4dbae-68f1-44b9-a9de-1019b054425c">Under Study</CTP_x0020_Status>
    <URL xmlns="http://schemas.microsoft.com/sharepoint/v3">
      <Url xsi:nil="true"/>
      <Description xsi:nil="true"/>
    </URL>
    <CTP_x0020_Type xmlns="82e4dbae-68f1-44b9-a9de-1019b054425c">County</CTP_x0020_Type>
    <Document_x0020_Type xmlns="82e4dbae-68f1-44b9-a9de-1019b054425c" xsi:nil="true"/>
    <County xmlns="084f7c45-40c1-4552-b9db-b0297b44ff26">
      <Value>Rockingham</Value>
    </County>
  </documentManagement>
</p:properties>
</file>

<file path=customXml/itemProps1.xml><?xml version="1.0" encoding="utf-8"?>
<ds:datastoreItem xmlns:ds="http://schemas.openxmlformats.org/officeDocument/2006/customXml" ds:itemID="{72B616C0-77A5-4E4D-B8A6-7A18F25518E7}">
  <ds:schemaRefs>
    <ds:schemaRef ds:uri="http://schemas.microsoft.com/sharepoint/v3/contenttype/forms"/>
  </ds:schemaRefs>
</ds:datastoreItem>
</file>

<file path=customXml/itemProps2.xml><?xml version="1.0" encoding="utf-8"?>
<ds:datastoreItem xmlns:ds="http://schemas.openxmlformats.org/officeDocument/2006/customXml" ds:itemID="{C96846F9-4B33-4138-80B8-284AA853F42D}"/>
</file>

<file path=customXml/itemProps3.xml><?xml version="1.0" encoding="utf-8"?>
<ds:datastoreItem xmlns:ds="http://schemas.openxmlformats.org/officeDocument/2006/customXml" ds:itemID="{C5ABE315-7672-44A8-B904-56F05D6E3B9D}"/>
</file>

<file path=customXml/itemProps4.xml><?xml version="1.0" encoding="utf-8"?>
<ds:datastoreItem xmlns:ds="http://schemas.openxmlformats.org/officeDocument/2006/customXml" ds:itemID="{267AC596-D566-47C7-9C59-3CE7318F531E}"/>
</file>

<file path=customXml/itemProps5.xml><?xml version="1.0" encoding="utf-8"?>
<ds:datastoreItem xmlns:ds="http://schemas.openxmlformats.org/officeDocument/2006/customXml" ds:itemID="{69DC4630-270D-46C0-A49F-98B7CB7315F5}">
  <ds:schemaRefs>
    <ds:schemaRef ds:uri="http://schemas.microsoft.com/office/2006/documentManagement/types"/>
    <ds:schemaRef ds:uri="084f7c45-40c1-4552-b9db-b0297b44ff26"/>
    <ds:schemaRef ds:uri="http://purl.org/dc/elements/1.1/"/>
    <ds:schemaRef ds:uri="http://schemas.microsoft.com/office/2006/metadata/properties"/>
    <ds:schemaRef ds:uri="725b9b1f-91c5-4804-815f-3b5f0ffb0426"/>
    <ds:schemaRef ds:uri="http://schemas.microsoft.com/sharepoint/v3"/>
    <ds:schemaRef ds:uri="http://schemas.openxmlformats.org/package/2006/metadata/core-properties"/>
    <ds:schemaRef ds:uri="http://purl.org/dc/terms/"/>
    <ds:schemaRef ds:uri="BB67B8F7-63B1-4DD1-BD7F-43855AE83E4D"/>
    <ds:schemaRef ds:uri="http://schemas.microsoft.com/office/infopath/2007/PartnerControls"/>
    <ds:schemaRef ds:uri="bb67b8f7-63b1-4dd1-bd7f-43855ae83e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CTP Overview_MitchellCounty_8_1_2018</Template>
  <TotalTime>4145</TotalTime>
  <Words>2088</Words>
  <Application>Microsoft Office PowerPoint</Application>
  <PresentationFormat>On-screen Show (4:3)</PresentationFormat>
  <Paragraphs>366</Paragraphs>
  <Slides>27</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Century Gothic</vt:lpstr>
      <vt:lpstr>Helvetica</vt:lpstr>
      <vt:lpstr>Times New Roman</vt:lpstr>
      <vt:lpstr>Wingdings</vt:lpstr>
      <vt:lpstr>Office Theme</vt:lpstr>
      <vt:lpstr>Default Design</vt:lpstr>
      <vt:lpstr>Rockingham County Comprehensive Transportation Plan (CTP)  Update and Overview</vt:lpstr>
      <vt:lpstr>Where did RPOs come from?</vt:lpstr>
      <vt:lpstr>Why do RPOs exist?</vt:lpstr>
      <vt:lpstr>Presentation Outline</vt:lpstr>
      <vt:lpstr>What is a CTP?</vt:lpstr>
      <vt:lpstr>Why are CTPs Important?</vt:lpstr>
      <vt:lpstr>What is in a CTP?</vt:lpstr>
      <vt:lpstr>PowerPoint Presentation</vt:lpstr>
      <vt:lpstr>PowerPoint Presentation</vt:lpstr>
      <vt:lpstr>Where does the CTP fit into the “Big Picture”?</vt:lpstr>
      <vt:lpstr>Current Plans in Rockingham County</vt:lpstr>
      <vt:lpstr>PowerPoint Presentation</vt:lpstr>
      <vt:lpstr>Current Plans in Rockingham County</vt:lpstr>
      <vt:lpstr>Rockingham County CTP Timeline</vt:lpstr>
      <vt:lpstr>CTP Steering Committee</vt:lpstr>
      <vt:lpstr>CTP Steering Committee</vt:lpstr>
      <vt:lpstr>Status Update</vt:lpstr>
      <vt:lpstr>Study Roads</vt:lpstr>
      <vt:lpstr>Draft Vision</vt:lpstr>
      <vt:lpstr>Draft Goals &amp; Objectives</vt:lpstr>
      <vt:lpstr>Draft Goals &amp; Objectives</vt:lpstr>
      <vt:lpstr>Key Destinations have been Identified</vt:lpstr>
      <vt:lpstr>2022 Volume/Capacity Analysis</vt:lpstr>
      <vt:lpstr>Vision, Goals and Objectives Survey</vt:lpstr>
      <vt:lpstr>Next Steps (August-October)</vt:lpstr>
      <vt:lpstr>Contacts</vt:lpstr>
      <vt:lpstr>Thank you! Questions? </vt:lpstr>
    </vt:vector>
  </TitlesOfParts>
  <Company>NC Deparment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Rockingham_County_CTP_Status_Webinar_July_2024</dc:title>
  <dc:creator>Pamela R. Cook</dc:creator>
  <cp:keywords>PowerPoint, template, 4x3, official, presentation</cp:keywords>
  <dc:description/>
  <cp:lastModifiedBy>Cook, Pamela R</cp:lastModifiedBy>
  <cp:revision>158</cp:revision>
  <cp:lastPrinted>2024-07-10T15:14:12Z</cp:lastPrinted>
  <dcterms:created xsi:type="dcterms:W3CDTF">2018-07-31T11:54:17Z</dcterms:created>
  <dcterms:modified xsi:type="dcterms:W3CDTF">2024-07-17T12:35:31Z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0x0101002CEDC8B8849F0449BCA6697504E08346</vt:lpwstr>
  </property>
  <property fmtid="{D5CDD505-2E9C-101B-9397-08002B2CF9AE}" pid="3" name="_dlc_DocIdItemGuid">
    <vt:lpwstr>05a495ec-0491-4e1f-99aa-0280a0726d24</vt:lpwstr>
  </property>
  <property fmtid="{D5CDD505-2E9C-101B-9397-08002B2CF9AE}" pid="4" name="Business Content Type">
    <vt:lpwstr/>
  </property>
  <property fmtid="{D5CDD505-2E9C-101B-9397-08002B2CF9AE}" pid="5" name="Data Security Classification">
    <vt:lpwstr/>
  </property>
  <property fmtid="{D5CDD505-2E9C-101B-9397-08002B2CF9AE}" pid="6" name="Order">
    <vt:r8>456200</vt:r8>
  </property>
</Properties>
</file>